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52" r:id="rId4"/>
  </p:sldMasterIdLst>
  <p:notesMasterIdLst>
    <p:notesMasterId r:id="rId38"/>
  </p:notesMasterIdLst>
  <p:handoutMasterIdLst>
    <p:handoutMasterId r:id="rId39"/>
  </p:handoutMasterIdLst>
  <p:sldIdLst>
    <p:sldId id="256" r:id="rId5"/>
    <p:sldId id="286" r:id="rId6"/>
    <p:sldId id="260" r:id="rId7"/>
    <p:sldId id="261" r:id="rId8"/>
    <p:sldId id="262" r:id="rId9"/>
    <p:sldId id="265" r:id="rId10"/>
    <p:sldId id="288" r:id="rId11"/>
    <p:sldId id="297" r:id="rId12"/>
    <p:sldId id="294"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1" r:id="rId28"/>
    <p:sldId id="282" r:id="rId29"/>
    <p:sldId id="283" r:id="rId30"/>
    <p:sldId id="1244" r:id="rId31"/>
    <p:sldId id="1245" r:id="rId32"/>
    <p:sldId id="1248" r:id="rId33"/>
    <p:sldId id="1247" r:id="rId34"/>
    <p:sldId id="1250" r:id="rId35"/>
    <p:sldId id="1249" r:id="rId36"/>
    <p:sldId id="1242"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7"/>
    <a:srgbClr val="FFFF66"/>
    <a:srgbClr val="FFF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7" autoAdjust="0"/>
    <p:restoredTop sz="86450" autoAdjust="0"/>
  </p:normalViewPr>
  <p:slideViewPr>
    <p:cSldViewPr>
      <p:cViewPr varScale="1">
        <p:scale>
          <a:sx n="102" d="100"/>
          <a:sy n="102" d="100"/>
        </p:scale>
        <p:origin x="1500"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3.png"/><Relationship Id="rId6" Type="http://schemas.openxmlformats.org/officeDocument/2006/relationships/image" Target="../media/image25.svg"/><Relationship Id="rId5" Type="http://schemas.openxmlformats.org/officeDocument/2006/relationships/image" Target="../media/image25.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3.png"/><Relationship Id="rId6" Type="http://schemas.openxmlformats.org/officeDocument/2006/relationships/image" Target="../media/image25.svg"/><Relationship Id="rId5" Type="http://schemas.openxmlformats.org/officeDocument/2006/relationships/image" Target="../media/image25.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003A4-D541-4E11-B010-3810B68D327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A7FA462-CB4C-4ED1-998C-A8440BC7B60E}">
      <dgm:prSet/>
      <dgm:spPr/>
      <dgm:t>
        <a:bodyPr/>
        <a:lstStyle/>
        <a:p>
          <a:pPr>
            <a:lnSpc>
              <a:spcPct val="100000"/>
            </a:lnSpc>
          </a:pPr>
          <a:r>
            <a:rPr lang="en-US" dirty="0"/>
            <a:t>Soft Market vs Hard Market</a:t>
          </a:r>
        </a:p>
      </dgm:t>
    </dgm:pt>
    <dgm:pt modelId="{B90B7A02-F281-4997-BAE1-3EF4F991EDB7}" type="parTrans" cxnId="{7F91B019-C1B1-44C0-8580-811B94751327}">
      <dgm:prSet/>
      <dgm:spPr/>
      <dgm:t>
        <a:bodyPr/>
        <a:lstStyle/>
        <a:p>
          <a:endParaRPr lang="en-US"/>
        </a:p>
      </dgm:t>
    </dgm:pt>
    <dgm:pt modelId="{279BC748-47BE-4951-B680-6FA201640C1E}" type="sibTrans" cxnId="{7F91B019-C1B1-44C0-8580-811B94751327}">
      <dgm:prSet/>
      <dgm:spPr/>
      <dgm:t>
        <a:bodyPr/>
        <a:lstStyle/>
        <a:p>
          <a:endParaRPr lang="en-US"/>
        </a:p>
      </dgm:t>
    </dgm:pt>
    <dgm:pt modelId="{CFBD1C5F-6352-435A-AE7F-B44C094FE69D}">
      <dgm:prSet/>
      <dgm:spPr/>
      <dgm:t>
        <a:bodyPr/>
        <a:lstStyle/>
        <a:p>
          <a:pPr>
            <a:lnSpc>
              <a:spcPct val="100000"/>
            </a:lnSpc>
          </a:pPr>
          <a:r>
            <a:rPr lang="en-US" dirty="0"/>
            <a:t>Increase in Property values (TIV), crime scores, roof ACV</a:t>
          </a:r>
        </a:p>
      </dgm:t>
    </dgm:pt>
    <dgm:pt modelId="{53B41782-0F51-4B03-A0E1-92D215843819}" type="parTrans" cxnId="{7C87F0D0-C1EF-4901-88D5-C93249475216}">
      <dgm:prSet/>
      <dgm:spPr/>
      <dgm:t>
        <a:bodyPr/>
        <a:lstStyle/>
        <a:p>
          <a:endParaRPr lang="en-US"/>
        </a:p>
      </dgm:t>
    </dgm:pt>
    <dgm:pt modelId="{5FECD567-5C5B-447F-8943-C236A3C0C555}" type="sibTrans" cxnId="{7C87F0D0-C1EF-4901-88D5-C93249475216}">
      <dgm:prSet/>
      <dgm:spPr/>
      <dgm:t>
        <a:bodyPr/>
        <a:lstStyle/>
        <a:p>
          <a:endParaRPr lang="en-US"/>
        </a:p>
      </dgm:t>
    </dgm:pt>
    <dgm:pt modelId="{CE2AB133-C94E-4AF1-A1D9-A85132DCAF68}">
      <dgm:prSet/>
      <dgm:spPr/>
      <dgm:t>
        <a:bodyPr/>
        <a:lstStyle/>
        <a:p>
          <a:pPr>
            <a:lnSpc>
              <a:spcPct val="100000"/>
            </a:lnSpc>
          </a:pPr>
          <a:r>
            <a:rPr lang="en-US" dirty="0"/>
            <a:t>  Deductible Structure (per unit, water damage, $100K, %)</a:t>
          </a:r>
        </a:p>
      </dgm:t>
    </dgm:pt>
    <dgm:pt modelId="{EF78F812-9EB1-4867-970C-FFEBCA72F45D}" type="parTrans" cxnId="{63B67FAD-2130-4F68-86B5-939A60068748}">
      <dgm:prSet/>
      <dgm:spPr/>
      <dgm:t>
        <a:bodyPr/>
        <a:lstStyle/>
        <a:p>
          <a:endParaRPr lang="en-US"/>
        </a:p>
      </dgm:t>
    </dgm:pt>
    <dgm:pt modelId="{B495F033-2309-4A9A-993A-94734AAE2B2C}" type="sibTrans" cxnId="{63B67FAD-2130-4F68-86B5-939A60068748}">
      <dgm:prSet/>
      <dgm:spPr/>
      <dgm:t>
        <a:bodyPr/>
        <a:lstStyle/>
        <a:p>
          <a:endParaRPr lang="en-US"/>
        </a:p>
      </dgm:t>
    </dgm:pt>
    <dgm:pt modelId="{B0D64752-22B4-4D83-8B01-E1C606BD3868}">
      <dgm:prSet/>
      <dgm:spPr/>
      <dgm:t>
        <a:bodyPr/>
        <a:lstStyle/>
        <a:p>
          <a:pPr>
            <a:lnSpc>
              <a:spcPct val="100000"/>
            </a:lnSpc>
          </a:pPr>
          <a:endParaRPr lang="en-US" dirty="0"/>
        </a:p>
        <a:p>
          <a:pPr>
            <a:lnSpc>
              <a:spcPct val="100000"/>
            </a:lnSpc>
          </a:pPr>
          <a:r>
            <a:rPr lang="en-US" dirty="0"/>
            <a:t>Strict underwriting guidelines: age 20+, electrical (Aluminum Wiring, FPE), plumbing, rental occupancy</a:t>
          </a:r>
        </a:p>
      </dgm:t>
    </dgm:pt>
    <dgm:pt modelId="{0F817E59-67CE-4ABE-9417-1E64A3F1F9E3}" type="parTrans" cxnId="{AEF31D72-556C-4EA5-BAC2-6B5D395591F9}">
      <dgm:prSet/>
      <dgm:spPr/>
      <dgm:t>
        <a:bodyPr/>
        <a:lstStyle/>
        <a:p>
          <a:endParaRPr lang="en-US"/>
        </a:p>
      </dgm:t>
    </dgm:pt>
    <dgm:pt modelId="{15DF516C-D9D4-4816-A192-EDA0BB67109B}" type="sibTrans" cxnId="{AEF31D72-556C-4EA5-BAC2-6B5D395591F9}">
      <dgm:prSet/>
      <dgm:spPr/>
      <dgm:t>
        <a:bodyPr/>
        <a:lstStyle/>
        <a:p>
          <a:endParaRPr lang="en-US"/>
        </a:p>
      </dgm:t>
    </dgm:pt>
    <dgm:pt modelId="{FE419196-E511-41EA-B964-981C1C44A618}">
      <dgm:prSet/>
      <dgm:spPr/>
      <dgm:t>
        <a:bodyPr/>
        <a:lstStyle/>
        <a:p>
          <a:pPr>
            <a:lnSpc>
              <a:spcPct val="100000"/>
            </a:lnSpc>
          </a:pPr>
          <a:endParaRPr lang="en-US" dirty="0"/>
        </a:p>
      </dgm:t>
    </dgm:pt>
    <dgm:pt modelId="{DB3987E0-1B2C-4386-940A-2323C51091F0}" type="parTrans" cxnId="{D98EA5F4-3EF2-4AD0-AF1C-13C5E9F49B4E}">
      <dgm:prSet/>
      <dgm:spPr/>
      <dgm:t>
        <a:bodyPr/>
        <a:lstStyle/>
        <a:p>
          <a:endParaRPr lang="en-US"/>
        </a:p>
      </dgm:t>
    </dgm:pt>
    <dgm:pt modelId="{DE534652-5DCF-4112-9CD7-203CB574AE51}" type="sibTrans" cxnId="{D98EA5F4-3EF2-4AD0-AF1C-13C5E9F49B4E}">
      <dgm:prSet/>
      <dgm:spPr/>
      <dgm:t>
        <a:bodyPr/>
        <a:lstStyle/>
        <a:p>
          <a:endParaRPr lang="en-US"/>
        </a:p>
      </dgm:t>
    </dgm:pt>
    <dgm:pt modelId="{3B738A78-9780-45EC-BCFC-0FA9823295DD}">
      <dgm:prSet/>
      <dgm:spPr/>
      <dgm:t>
        <a:bodyPr/>
        <a:lstStyle/>
        <a:p>
          <a:pPr>
            <a:lnSpc>
              <a:spcPct val="100000"/>
            </a:lnSpc>
          </a:pPr>
          <a:endParaRPr lang="en-US" dirty="0"/>
        </a:p>
      </dgm:t>
    </dgm:pt>
    <dgm:pt modelId="{E08A0863-B852-40D4-8151-9B4706D1C552}" type="parTrans" cxnId="{F8465E63-688E-4F2A-A235-25CF7AF04D81}">
      <dgm:prSet/>
      <dgm:spPr/>
      <dgm:t>
        <a:bodyPr/>
        <a:lstStyle/>
        <a:p>
          <a:endParaRPr lang="en-US"/>
        </a:p>
      </dgm:t>
    </dgm:pt>
    <dgm:pt modelId="{F50417AE-27A8-44BB-AD9C-FA71FD56194A}" type="sibTrans" cxnId="{F8465E63-688E-4F2A-A235-25CF7AF04D81}">
      <dgm:prSet/>
      <dgm:spPr/>
      <dgm:t>
        <a:bodyPr/>
        <a:lstStyle/>
        <a:p>
          <a:endParaRPr lang="en-US"/>
        </a:p>
      </dgm:t>
    </dgm:pt>
    <dgm:pt modelId="{D597A2D9-3F61-49CE-885E-B84AA4E524AD}" type="pres">
      <dgm:prSet presAssocID="{AE9003A4-D541-4E11-B010-3810B68D3279}" presName="root" presStyleCnt="0">
        <dgm:presLayoutVars>
          <dgm:dir/>
          <dgm:resizeHandles val="exact"/>
        </dgm:presLayoutVars>
      </dgm:prSet>
      <dgm:spPr/>
      <dgm:t>
        <a:bodyPr/>
        <a:lstStyle/>
        <a:p>
          <a:endParaRPr lang="en-US"/>
        </a:p>
      </dgm:t>
    </dgm:pt>
    <dgm:pt modelId="{D9408A7B-8A93-4D3C-A42D-B09A80DDE075}" type="pres">
      <dgm:prSet presAssocID="{AA7FA462-CB4C-4ED1-998C-A8440BC7B60E}" presName="compNode" presStyleCnt="0"/>
      <dgm:spPr/>
    </dgm:pt>
    <dgm:pt modelId="{6AB4F8BD-3350-4588-A850-607170B1CEB8}" type="pres">
      <dgm:prSet presAssocID="{AA7FA462-CB4C-4ED1-998C-A8440BC7B60E}" presName="bgRect" presStyleLbl="bgShp" presStyleIdx="0" presStyleCnt="6"/>
      <dgm:spPr/>
    </dgm:pt>
    <dgm:pt modelId="{25EC3D16-03DA-4C24-8903-6C68BD9980E8}" type="pres">
      <dgm:prSet presAssocID="{AA7FA462-CB4C-4ED1-998C-A8440BC7B60E}"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1E7071FC-1D14-4B12-9EC3-27AB715DF6BA}" type="pres">
      <dgm:prSet presAssocID="{AA7FA462-CB4C-4ED1-998C-A8440BC7B60E}" presName="spaceRect" presStyleCnt="0"/>
      <dgm:spPr/>
    </dgm:pt>
    <dgm:pt modelId="{56E4C984-4BAB-4A5A-9805-CB9C39D33FFD}" type="pres">
      <dgm:prSet presAssocID="{AA7FA462-CB4C-4ED1-998C-A8440BC7B60E}" presName="parTx" presStyleLbl="revTx" presStyleIdx="0" presStyleCnt="6">
        <dgm:presLayoutVars>
          <dgm:chMax val="0"/>
          <dgm:chPref val="0"/>
        </dgm:presLayoutVars>
      </dgm:prSet>
      <dgm:spPr/>
      <dgm:t>
        <a:bodyPr/>
        <a:lstStyle/>
        <a:p>
          <a:endParaRPr lang="en-US"/>
        </a:p>
      </dgm:t>
    </dgm:pt>
    <dgm:pt modelId="{02D495AB-F301-49CA-B7DC-1C495068952C}" type="pres">
      <dgm:prSet presAssocID="{279BC748-47BE-4951-B680-6FA201640C1E}" presName="sibTrans" presStyleCnt="0"/>
      <dgm:spPr/>
    </dgm:pt>
    <dgm:pt modelId="{D5471AD2-7B24-459E-A3D1-40778A19ABE9}" type="pres">
      <dgm:prSet presAssocID="{CFBD1C5F-6352-435A-AE7F-B44C094FE69D}" presName="compNode" presStyleCnt="0"/>
      <dgm:spPr/>
    </dgm:pt>
    <dgm:pt modelId="{A99C665B-ECF1-497C-8C8C-6B37B6711019}" type="pres">
      <dgm:prSet presAssocID="{CFBD1C5F-6352-435A-AE7F-B44C094FE69D}" presName="bgRect" presStyleLbl="bgShp" presStyleIdx="1" presStyleCnt="6"/>
      <dgm:spPr/>
    </dgm:pt>
    <dgm:pt modelId="{A4FC1EDA-3826-465C-BE25-358D9BD63B0A}" type="pres">
      <dgm:prSet presAssocID="{CFBD1C5F-6352-435A-AE7F-B44C094FE69D}"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Yuan"/>
        </a:ext>
      </dgm:extLst>
    </dgm:pt>
    <dgm:pt modelId="{9EDB61CD-A4D5-4ED7-9E0A-DA1C1BF398B8}" type="pres">
      <dgm:prSet presAssocID="{CFBD1C5F-6352-435A-AE7F-B44C094FE69D}" presName="spaceRect" presStyleCnt="0"/>
      <dgm:spPr/>
    </dgm:pt>
    <dgm:pt modelId="{C221D8B0-B9E0-46F3-B964-86BCCE791C08}" type="pres">
      <dgm:prSet presAssocID="{CFBD1C5F-6352-435A-AE7F-B44C094FE69D}" presName="parTx" presStyleLbl="revTx" presStyleIdx="1" presStyleCnt="6">
        <dgm:presLayoutVars>
          <dgm:chMax val="0"/>
          <dgm:chPref val="0"/>
        </dgm:presLayoutVars>
      </dgm:prSet>
      <dgm:spPr/>
      <dgm:t>
        <a:bodyPr/>
        <a:lstStyle/>
        <a:p>
          <a:endParaRPr lang="en-US"/>
        </a:p>
      </dgm:t>
    </dgm:pt>
    <dgm:pt modelId="{93F17B74-033D-4E5A-99D3-BAF38742FD2F}" type="pres">
      <dgm:prSet presAssocID="{5FECD567-5C5B-447F-8943-C236A3C0C555}" presName="sibTrans" presStyleCnt="0"/>
      <dgm:spPr/>
    </dgm:pt>
    <dgm:pt modelId="{CC3959C0-A2C6-4ADB-8102-F8EAF8629270}" type="pres">
      <dgm:prSet presAssocID="{CE2AB133-C94E-4AF1-A1D9-A85132DCAF68}" presName="compNode" presStyleCnt="0"/>
      <dgm:spPr/>
    </dgm:pt>
    <dgm:pt modelId="{A943CDFD-55E9-4396-A522-D64A636773CF}" type="pres">
      <dgm:prSet presAssocID="{CE2AB133-C94E-4AF1-A1D9-A85132DCAF68}" presName="bgRect" presStyleLbl="bgShp" presStyleIdx="2" presStyleCnt="6"/>
      <dgm:spPr/>
    </dgm:pt>
    <dgm:pt modelId="{13EB72E0-6847-40D2-B5BC-C98510342B6B}" type="pres">
      <dgm:prSet presAssocID="{CE2AB133-C94E-4AF1-A1D9-A85132DCAF68}"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Dollar"/>
        </a:ext>
      </dgm:extLst>
    </dgm:pt>
    <dgm:pt modelId="{5774E55D-8EE3-462C-ADFE-10C24A97FD3D}" type="pres">
      <dgm:prSet presAssocID="{CE2AB133-C94E-4AF1-A1D9-A85132DCAF68}" presName="spaceRect" presStyleCnt="0"/>
      <dgm:spPr/>
    </dgm:pt>
    <dgm:pt modelId="{3F7F2B95-5E0F-40B8-8B84-CE6E0CF11CF8}" type="pres">
      <dgm:prSet presAssocID="{CE2AB133-C94E-4AF1-A1D9-A85132DCAF68}" presName="parTx" presStyleLbl="revTx" presStyleIdx="2" presStyleCnt="6" custScaleX="107683" custLinFactNeighborX="4738" custLinFactNeighborY="3401">
        <dgm:presLayoutVars>
          <dgm:chMax val="0"/>
          <dgm:chPref val="0"/>
        </dgm:presLayoutVars>
      </dgm:prSet>
      <dgm:spPr/>
      <dgm:t>
        <a:bodyPr/>
        <a:lstStyle/>
        <a:p>
          <a:endParaRPr lang="en-US"/>
        </a:p>
      </dgm:t>
    </dgm:pt>
    <dgm:pt modelId="{277403EE-6B1E-4FE0-AF22-E0AF8365BD8E}" type="pres">
      <dgm:prSet presAssocID="{B495F033-2309-4A9A-993A-94734AAE2B2C}" presName="sibTrans" presStyleCnt="0"/>
      <dgm:spPr/>
    </dgm:pt>
    <dgm:pt modelId="{607F9A22-99C8-4E33-B248-699CFC9304EC}" type="pres">
      <dgm:prSet presAssocID="{B0D64752-22B4-4D83-8B01-E1C606BD3868}" presName="compNode" presStyleCnt="0"/>
      <dgm:spPr/>
    </dgm:pt>
    <dgm:pt modelId="{1A6574E7-387A-4BCE-AA80-16BCED9A1638}" type="pres">
      <dgm:prSet presAssocID="{B0D64752-22B4-4D83-8B01-E1C606BD3868}" presName="bgRect" presStyleLbl="bgShp" presStyleIdx="3" presStyleCnt="6"/>
      <dgm:spPr/>
    </dgm:pt>
    <dgm:pt modelId="{25D6EAB2-AB77-407B-AF86-0A58B963C725}" type="pres">
      <dgm:prSet presAssocID="{B0D64752-22B4-4D83-8B01-E1C606BD3868}"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Excavator"/>
        </a:ext>
      </dgm:extLst>
    </dgm:pt>
    <dgm:pt modelId="{F022D4F2-95EE-416D-9A28-22B39D076A31}" type="pres">
      <dgm:prSet presAssocID="{B0D64752-22B4-4D83-8B01-E1C606BD3868}" presName="spaceRect" presStyleCnt="0"/>
      <dgm:spPr/>
    </dgm:pt>
    <dgm:pt modelId="{F1AE69DC-A00D-4BAB-890C-83E9671707F4}" type="pres">
      <dgm:prSet presAssocID="{B0D64752-22B4-4D83-8B01-E1C606BD3868}" presName="parTx" presStyleLbl="revTx" presStyleIdx="3" presStyleCnt="6" custLinFactNeighborX="0" custLinFactNeighborY="-30681">
        <dgm:presLayoutVars>
          <dgm:chMax val="0"/>
          <dgm:chPref val="0"/>
        </dgm:presLayoutVars>
      </dgm:prSet>
      <dgm:spPr/>
      <dgm:t>
        <a:bodyPr/>
        <a:lstStyle/>
        <a:p>
          <a:endParaRPr lang="en-US"/>
        </a:p>
      </dgm:t>
    </dgm:pt>
    <dgm:pt modelId="{E7B13059-2D03-423C-9F55-403F7FEE4822}" type="pres">
      <dgm:prSet presAssocID="{15DF516C-D9D4-4816-A192-EDA0BB67109B}" presName="sibTrans" presStyleCnt="0"/>
      <dgm:spPr/>
    </dgm:pt>
    <dgm:pt modelId="{F922EADA-D760-4DCA-AE0C-2ADEB2BD81E3}" type="pres">
      <dgm:prSet presAssocID="{FE419196-E511-41EA-B964-981C1C44A618}" presName="compNode" presStyleCnt="0"/>
      <dgm:spPr/>
    </dgm:pt>
    <dgm:pt modelId="{C538A35A-4B8F-40BC-BAA8-72A5B48FCA5E}" type="pres">
      <dgm:prSet presAssocID="{FE419196-E511-41EA-B964-981C1C44A618}" presName="bgRect" presStyleLbl="bgShp" presStyleIdx="4" presStyleCnt="6"/>
      <dgm:spPr/>
    </dgm:pt>
    <dgm:pt modelId="{061095E6-3300-4378-A1B9-57FC02A0E7D9}" type="pres">
      <dgm:prSet presAssocID="{FE419196-E511-41EA-B964-981C1C44A618}"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Forbidden"/>
        </a:ext>
      </dgm:extLst>
    </dgm:pt>
    <dgm:pt modelId="{40A9BE97-3001-4251-A600-2984F485D446}" type="pres">
      <dgm:prSet presAssocID="{FE419196-E511-41EA-B964-981C1C44A618}" presName="spaceRect" presStyleCnt="0"/>
      <dgm:spPr/>
    </dgm:pt>
    <dgm:pt modelId="{8719A267-8DAA-4867-9D7B-6015BE19B94B}" type="pres">
      <dgm:prSet presAssocID="{FE419196-E511-41EA-B964-981C1C44A618}" presName="parTx" presStyleLbl="revTx" presStyleIdx="4" presStyleCnt="6">
        <dgm:presLayoutVars>
          <dgm:chMax val="0"/>
          <dgm:chPref val="0"/>
        </dgm:presLayoutVars>
      </dgm:prSet>
      <dgm:spPr/>
      <dgm:t>
        <a:bodyPr/>
        <a:lstStyle/>
        <a:p>
          <a:endParaRPr lang="en-US"/>
        </a:p>
      </dgm:t>
    </dgm:pt>
    <dgm:pt modelId="{A981F668-4D69-4612-B49C-431EC2D08FED}" type="pres">
      <dgm:prSet presAssocID="{DE534652-5DCF-4112-9CD7-203CB574AE51}" presName="sibTrans" presStyleCnt="0"/>
      <dgm:spPr/>
    </dgm:pt>
    <dgm:pt modelId="{472E8328-6983-4695-A233-E3846D96CFBC}" type="pres">
      <dgm:prSet presAssocID="{3B738A78-9780-45EC-BCFC-0FA9823295DD}" presName="compNode" presStyleCnt="0"/>
      <dgm:spPr/>
    </dgm:pt>
    <dgm:pt modelId="{77A2417C-C66E-47FA-948A-09D9A6811659}" type="pres">
      <dgm:prSet presAssocID="{3B738A78-9780-45EC-BCFC-0FA9823295DD}" presName="bgRect" presStyleLbl="bgShp" presStyleIdx="5" presStyleCnt="6"/>
      <dgm:spPr/>
    </dgm:pt>
    <dgm:pt modelId="{58073ABB-989C-4102-B320-DD30FEA858AD}" type="pres">
      <dgm:prSet presAssocID="{3B738A78-9780-45EC-BCFC-0FA9823295DD}" presName="iconRect" presStyleLbl="node1" presStyleIdx="5" presStyleCnt="6"/>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en-US"/>
        </a:p>
      </dgm:t>
    </dgm:pt>
    <dgm:pt modelId="{8E3D42F9-B453-4528-B0B2-7BAAF4EB1EAE}" type="pres">
      <dgm:prSet presAssocID="{3B738A78-9780-45EC-BCFC-0FA9823295DD}" presName="spaceRect" presStyleCnt="0"/>
      <dgm:spPr/>
    </dgm:pt>
    <dgm:pt modelId="{C6B64950-9926-443B-9D5F-18FA1338E848}" type="pres">
      <dgm:prSet presAssocID="{3B738A78-9780-45EC-BCFC-0FA9823295DD}" presName="parTx" presStyleLbl="revTx" presStyleIdx="5" presStyleCnt="6">
        <dgm:presLayoutVars>
          <dgm:chMax val="0"/>
          <dgm:chPref val="0"/>
        </dgm:presLayoutVars>
      </dgm:prSet>
      <dgm:spPr/>
      <dgm:t>
        <a:bodyPr/>
        <a:lstStyle/>
        <a:p>
          <a:endParaRPr lang="en-US"/>
        </a:p>
      </dgm:t>
    </dgm:pt>
  </dgm:ptLst>
  <dgm:cxnLst>
    <dgm:cxn modelId="{C61C1C11-B552-432F-8B4C-1AEDEEC0D274}" type="presOf" srcId="{CFBD1C5F-6352-435A-AE7F-B44C094FE69D}" destId="{C221D8B0-B9E0-46F3-B964-86BCCE791C08}" srcOrd="0" destOrd="0" presId="urn:microsoft.com/office/officeart/2018/2/layout/IconVerticalSolidList"/>
    <dgm:cxn modelId="{8E31354F-87C2-46CF-909A-40240E0B7D6E}" type="presOf" srcId="{CE2AB133-C94E-4AF1-A1D9-A85132DCAF68}" destId="{3F7F2B95-5E0F-40B8-8B84-CE6E0CF11CF8}" srcOrd="0" destOrd="0" presId="urn:microsoft.com/office/officeart/2018/2/layout/IconVerticalSolidList"/>
    <dgm:cxn modelId="{7C87F0D0-C1EF-4901-88D5-C93249475216}" srcId="{AE9003A4-D541-4E11-B010-3810B68D3279}" destId="{CFBD1C5F-6352-435A-AE7F-B44C094FE69D}" srcOrd="1" destOrd="0" parTransId="{53B41782-0F51-4B03-A0E1-92D215843819}" sibTransId="{5FECD567-5C5B-447F-8943-C236A3C0C555}"/>
    <dgm:cxn modelId="{B04B79E0-AE52-45FC-9050-351A837F6EC8}" type="presOf" srcId="{FE419196-E511-41EA-B964-981C1C44A618}" destId="{8719A267-8DAA-4867-9D7B-6015BE19B94B}" srcOrd="0" destOrd="0" presId="urn:microsoft.com/office/officeart/2018/2/layout/IconVerticalSolidList"/>
    <dgm:cxn modelId="{08490807-B855-4429-8D16-8AACF8CB3987}" type="presOf" srcId="{3B738A78-9780-45EC-BCFC-0FA9823295DD}" destId="{C6B64950-9926-443B-9D5F-18FA1338E848}" srcOrd="0" destOrd="0" presId="urn:microsoft.com/office/officeart/2018/2/layout/IconVerticalSolidList"/>
    <dgm:cxn modelId="{AEF31D72-556C-4EA5-BAC2-6B5D395591F9}" srcId="{AE9003A4-D541-4E11-B010-3810B68D3279}" destId="{B0D64752-22B4-4D83-8B01-E1C606BD3868}" srcOrd="3" destOrd="0" parTransId="{0F817E59-67CE-4ABE-9417-1E64A3F1F9E3}" sibTransId="{15DF516C-D9D4-4816-A192-EDA0BB67109B}"/>
    <dgm:cxn modelId="{D98EA5F4-3EF2-4AD0-AF1C-13C5E9F49B4E}" srcId="{AE9003A4-D541-4E11-B010-3810B68D3279}" destId="{FE419196-E511-41EA-B964-981C1C44A618}" srcOrd="4" destOrd="0" parTransId="{DB3987E0-1B2C-4386-940A-2323C51091F0}" sibTransId="{DE534652-5DCF-4112-9CD7-203CB574AE51}"/>
    <dgm:cxn modelId="{0DF73FF5-46E1-46D2-A625-A2141DAD90CD}" type="presOf" srcId="{B0D64752-22B4-4D83-8B01-E1C606BD3868}" destId="{F1AE69DC-A00D-4BAB-890C-83E9671707F4}" srcOrd="0" destOrd="0" presId="urn:microsoft.com/office/officeart/2018/2/layout/IconVerticalSolidList"/>
    <dgm:cxn modelId="{E526DBF4-2C47-42FB-A0FF-68C2631568F4}" type="presOf" srcId="{AA7FA462-CB4C-4ED1-998C-A8440BC7B60E}" destId="{56E4C984-4BAB-4A5A-9805-CB9C39D33FFD}" srcOrd="0" destOrd="0" presId="urn:microsoft.com/office/officeart/2018/2/layout/IconVerticalSolidList"/>
    <dgm:cxn modelId="{7F91B019-C1B1-44C0-8580-811B94751327}" srcId="{AE9003A4-D541-4E11-B010-3810B68D3279}" destId="{AA7FA462-CB4C-4ED1-998C-A8440BC7B60E}" srcOrd="0" destOrd="0" parTransId="{B90B7A02-F281-4997-BAE1-3EF4F991EDB7}" sibTransId="{279BC748-47BE-4951-B680-6FA201640C1E}"/>
    <dgm:cxn modelId="{A68FB02D-1076-4CA0-A48A-8F10C679405E}" type="presOf" srcId="{AE9003A4-D541-4E11-B010-3810B68D3279}" destId="{D597A2D9-3F61-49CE-885E-B84AA4E524AD}" srcOrd="0" destOrd="0" presId="urn:microsoft.com/office/officeart/2018/2/layout/IconVerticalSolidList"/>
    <dgm:cxn modelId="{F8465E63-688E-4F2A-A235-25CF7AF04D81}" srcId="{AE9003A4-D541-4E11-B010-3810B68D3279}" destId="{3B738A78-9780-45EC-BCFC-0FA9823295DD}" srcOrd="5" destOrd="0" parTransId="{E08A0863-B852-40D4-8151-9B4706D1C552}" sibTransId="{F50417AE-27A8-44BB-AD9C-FA71FD56194A}"/>
    <dgm:cxn modelId="{63B67FAD-2130-4F68-86B5-939A60068748}" srcId="{AE9003A4-D541-4E11-B010-3810B68D3279}" destId="{CE2AB133-C94E-4AF1-A1D9-A85132DCAF68}" srcOrd="2" destOrd="0" parTransId="{EF78F812-9EB1-4867-970C-FFEBCA72F45D}" sibTransId="{B495F033-2309-4A9A-993A-94734AAE2B2C}"/>
    <dgm:cxn modelId="{A0DFEF8B-5A67-4091-BC30-4588B11AAA23}" type="presParOf" srcId="{D597A2D9-3F61-49CE-885E-B84AA4E524AD}" destId="{D9408A7B-8A93-4D3C-A42D-B09A80DDE075}" srcOrd="0" destOrd="0" presId="urn:microsoft.com/office/officeart/2018/2/layout/IconVerticalSolidList"/>
    <dgm:cxn modelId="{CEB95665-C93F-4922-8163-F0819AA5A228}" type="presParOf" srcId="{D9408A7B-8A93-4D3C-A42D-B09A80DDE075}" destId="{6AB4F8BD-3350-4588-A850-607170B1CEB8}" srcOrd="0" destOrd="0" presId="urn:microsoft.com/office/officeart/2018/2/layout/IconVerticalSolidList"/>
    <dgm:cxn modelId="{C15FF6E5-3724-4036-839E-3DAF2A2AC4FC}" type="presParOf" srcId="{D9408A7B-8A93-4D3C-A42D-B09A80DDE075}" destId="{25EC3D16-03DA-4C24-8903-6C68BD9980E8}" srcOrd="1" destOrd="0" presId="urn:microsoft.com/office/officeart/2018/2/layout/IconVerticalSolidList"/>
    <dgm:cxn modelId="{8A2F371B-2D1F-42BB-848D-5BECE97C647E}" type="presParOf" srcId="{D9408A7B-8A93-4D3C-A42D-B09A80DDE075}" destId="{1E7071FC-1D14-4B12-9EC3-27AB715DF6BA}" srcOrd="2" destOrd="0" presId="urn:microsoft.com/office/officeart/2018/2/layout/IconVerticalSolidList"/>
    <dgm:cxn modelId="{6636B1B6-2159-437A-8E3D-EF5C9E8B240F}" type="presParOf" srcId="{D9408A7B-8A93-4D3C-A42D-B09A80DDE075}" destId="{56E4C984-4BAB-4A5A-9805-CB9C39D33FFD}" srcOrd="3" destOrd="0" presId="urn:microsoft.com/office/officeart/2018/2/layout/IconVerticalSolidList"/>
    <dgm:cxn modelId="{9CBF94F1-34BA-4AB4-8CC2-3551BBED3480}" type="presParOf" srcId="{D597A2D9-3F61-49CE-885E-B84AA4E524AD}" destId="{02D495AB-F301-49CA-B7DC-1C495068952C}" srcOrd="1" destOrd="0" presId="urn:microsoft.com/office/officeart/2018/2/layout/IconVerticalSolidList"/>
    <dgm:cxn modelId="{0E3E68A4-0C33-4E21-B7A2-242F092E295D}" type="presParOf" srcId="{D597A2D9-3F61-49CE-885E-B84AA4E524AD}" destId="{D5471AD2-7B24-459E-A3D1-40778A19ABE9}" srcOrd="2" destOrd="0" presId="urn:microsoft.com/office/officeart/2018/2/layout/IconVerticalSolidList"/>
    <dgm:cxn modelId="{D808AA45-AF8E-4FCF-B5E9-F943FAFB0A50}" type="presParOf" srcId="{D5471AD2-7B24-459E-A3D1-40778A19ABE9}" destId="{A99C665B-ECF1-497C-8C8C-6B37B6711019}" srcOrd="0" destOrd="0" presId="urn:microsoft.com/office/officeart/2018/2/layout/IconVerticalSolidList"/>
    <dgm:cxn modelId="{B53D2065-98BB-478A-9571-6DBFAA806351}" type="presParOf" srcId="{D5471AD2-7B24-459E-A3D1-40778A19ABE9}" destId="{A4FC1EDA-3826-465C-BE25-358D9BD63B0A}" srcOrd="1" destOrd="0" presId="urn:microsoft.com/office/officeart/2018/2/layout/IconVerticalSolidList"/>
    <dgm:cxn modelId="{8B9ECE99-C5A5-4959-B9DA-B2216D134476}" type="presParOf" srcId="{D5471AD2-7B24-459E-A3D1-40778A19ABE9}" destId="{9EDB61CD-A4D5-4ED7-9E0A-DA1C1BF398B8}" srcOrd="2" destOrd="0" presId="urn:microsoft.com/office/officeart/2018/2/layout/IconVerticalSolidList"/>
    <dgm:cxn modelId="{D8BE5B78-D572-444E-AADF-FD57AF7E17BD}" type="presParOf" srcId="{D5471AD2-7B24-459E-A3D1-40778A19ABE9}" destId="{C221D8B0-B9E0-46F3-B964-86BCCE791C08}" srcOrd="3" destOrd="0" presId="urn:microsoft.com/office/officeart/2018/2/layout/IconVerticalSolidList"/>
    <dgm:cxn modelId="{E2C780EE-A2C5-4034-A8DD-C19C1AB41E4B}" type="presParOf" srcId="{D597A2D9-3F61-49CE-885E-B84AA4E524AD}" destId="{93F17B74-033D-4E5A-99D3-BAF38742FD2F}" srcOrd="3" destOrd="0" presId="urn:microsoft.com/office/officeart/2018/2/layout/IconVerticalSolidList"/>
    <dgm:cxn modelId="{A982E503-A9C8-4604-AB1E-E11A70FC540A}" type="presParOf" srcId="{D597A2D9-3F61-49CE-885E-B84AA4E524AD}" destId="{CC3959C0-A2C6-4ADB-8102-F8EAF8629270}" srcOrd="4" destOrd="0" presId="urn:microsoft.com/office/officeart/2018/2/layout/IconVerticalSolidList"/>
    <dgm:cxn modelId="{475372DD-498B-48F2-A5C6-2C9B3511BAA7}" type="presParOf" srcId="{CC3959C0-A2C6-4ADB-8102-F8EAF8629270}" destId="{A943CDFD-55E9-4396-A522-D64A636773CF}" srcOrd="0" destOrd="0" presId="urn:microsoft.com/office/officeart/2018/2/layout/IconVerticalSolidList"/>
    <dgm:cxn modelId="{D839F347-F65F-471A-9392-5A980D2ADE1D}" type="presParOf" srcId="{CC3959C0-A2C6-4ADB-8102-F8EAF8629270}" destId="{13EB72E0-6847-40D2-B5BC-C98510342B6B}" srcOrd="1" destOrd="0" presId="urn:microsoft.com/office/officeart/2018/2/layout/IconVerticalSolidList"/>
    <dgm:cxn modelId="{240DED5E-6B91-4EAD-A9AA-4138B8131E32}" type="presParOf" srcId="{CC3959C0-A2C6-4ADB-8102-F8EAF8629270}" destId="{5774E55D-8EE3-462C-ADFE-10C24A97FD3D}" srcOrd="2" destOrd="0" presId="urn:microsoft.com/office/officeart/2018/2/layout/IconVerticalSolidList"/>
    <dgm:cxn modelId="{F684FF1C-B348-43AD-A43D-F554B5567744}" type="presParOf" srcId="{CC3959C0-A2C6-4ADB-8102-F8EAF8629270}" destId="{3F7F2B95-5E0F-40B8-8B84-CE6E0CF11CF8}" srcOrd="3" destOrd="0" presId="urn:microsoft.com/office/officeart/2018/2/layout/IconVerticalSolidList"/>
    <dgm:cxn modelId="{A6577AB8-9B16-4566-8B84-0C4B132288F7}" type="presParOf" srcId="{D597A2D9-3F61-49CE-885E-B84AA4E524AD}" destId="{277403EE-6B1E-4FE0-AF22-E0AF8365BD8E}" srcOrd="5" destOrd="0" presId="urn:microsoft.com/office/officeart/2018/2/layout/IconVerticalSolidList"/>
    <dgm:cxn modelId="{58EAFF88-35A3-41EC-B2C6-9E418F2533C9}" type="presParOf" srcId="{D597A2D9-3F61-49CE-885E-B84AA4E524AD}" destId="{607F9A22-99C8-4E33-B248-699CFC9304EC}" srcOrd="6" destOrd="0" presId="urn:microsoft.com/office/officeart/2018/2/layout/IconVerticalSolidList"/>
    <dgm:cxn modelId="{9B2FE0EA-EBA8-4FA1-A36C-ABBE7B942A9F}" type="presParOf" srcId="{607F9A22-99C8-4E33-B248-699CFC9304EC}" destId="{1A6574E7-387A-4BCE-AA80-16BCED9A1638}" srcOrd="0" destOrd="0" presId="urn:microsoft.com/office/officeart/2018/2/layout/IconVerticalSolidList"/>
    <dgm:cxn modelId="{B2C3DFC1-D7E3-4706-91F9-1B03CC0FAC5C}" type="presParOf" srcId="{607F9A22-99C8-4E33-B248-699CFC9304EC}" destId="{25D6EAB2-AB77-407B-AF86-0A58B963C725}" srcOrd="1" destOrd="0" presId="urn:microsoft.com/office/officeart/2018/2/layout/IconVerticalSolidList"/>
    <dgm:cxn modelId="{3A9072BB-44FF-459E-9E1C-F6EE86690A30}" type="presParOf" srcId="{607F9A22-99C8-4E33-B248-699CFC9304EC}" destId="{F022D4F2-95EE-416D-9A28-22B39D076A31}" srcOrd="2" destOrd="0" presId="urn:microsoft.com/office/officeart/2018/2/layout/IconVerticalSolidList"/>
    <dgm:cxn modelId="{26538F46-E6D8-40B6-BF40-46776C2A0381}" type="presParOf" srcId="{607F9A22-99C8-4E33-B248-699CFC9304EC}" destId="{F1AE69DC-A00D-4BAB-890C-83E9671707F4}" srcOrd="3" destOrd="0" presId="urn:microsoft.com/office/officeart/2018/2/layout/IconVerticalSolidList"/>
    <dgm:cxn modelId="{9B3482EF-C6CA-48F7-ADA1-1BE9B94B2EBE}" type="presParOf" srcId="{D597A2D9-3F61-49CE-885E-B84AA4E524AD}" destId="{E7B13059-2D03-423C-9F55-403F7FEE4822}" srcOrd="7" destOrd="0" presId="urn:microsoft.com/office/officeart/2018/2/layout/IconVerticalSolidList"/>
    <dgm:cxn modelId="{EE7ACE29-41A4-4095-9CF5-361A9B6E4298}" type="presParOf" srcId="{D597A2D9-3F61-49CE-885E-B84AA4E524AD}" destId="{F922EADA-D760-4DCA-AE0C-2ADEB2BD81E3}" srcOrd="8" destOrd="0" presId="urn:microsoft.com/office/officeart/2018/2/layout/IconVerticalSolidList"/>
    <dgm:cxn modelId="{F4BAFB03-CA3F-409F-8E6A-4E9FC7124A32}" type="presParOf" srcId="{F922EADA-D760-4DCA-AE0C-2ADEB2BD81E3}" destId="{C538A35A-4B8F-40BC-BAA8-72A5B48FCA5E}" srcOrd="0" destOrd="0" presId="urn:microsoft.com/office/officeart/2018/2/layout/IconVerticalSolidList"/>
    <dgm:cxn modelId="{5A18CD0C-ADF9-4721-8A65-CED9867C0939}" type="presParOf" srcId="{F922EADA-D760-4DCA-AE0C-2ADEB2BD81E3}" destId="{061095E6-3300-4378-A1B9-57FC02A0E7D9}" srcOrd="1" destOrd="0" presId="urn:microsoft.com/office/officeart/2018/2/layout/IconVerticalSolidList"/>
    <dgm:cxn modelId="{C8545D5C-3952-421F-A4E6-E8F148D0FD17}" type="presParOf" srcId="{F922EADA-D760-4DCA-AE0C-2ADEB2BD81E3}" destId="{40A9BE97-3001-4251-A600-2984F485D446}" srcOrd="2" destOrd="0" presId="urn:microsoft.com/office/officeart/2018/2/layout/IconVerticalSolidList"/>
    <dgm:cxn modelId="{66622806-D508-451D-9117-256A19B04B01}" type="presParOf" srcId="{F922EADA-D760-4DCA-AE0C-2ADEB2BD81E3}" destId="{8719A267-8DAA-4867-9D7B-6015BE19B94B}" srcOrd="3" destOrd="0" presId="urn:microsoft.com/office/officeart/2018/2/layout/IconVerticalSolidList"/>
    <dgm:cxn modelId="{726C4C2C-248D-4CD2-A149-6F2C4AE86225}" type="presParOf" srcId="{D597A2D9-3F61-49CE-885E-B84AA4E524AD}" destId="{A981F668-4D69-4612-B49C-431EC2D08FED}" srcOrd="9" destOrd="0" presId="urn:microsoft.com/office/officeart/2018/2/layout/IconVerticalSolidList"/>
    <dgm:cxn modelId="{A8F12287-0E0D-440F-8020-73E2197EAFA5}" type="presParOf" srcId="{D597A2D9-3F61-49CE-885E-B84AA4E524AD}" destId="{472E8328-6983-4695-A233-E3846D96CFBC}" srcOrd="10" destOrd="0" presId="urn:microsoft.com/office/officeart/2018/2/layout/IconVerticalSolidList"/>
    <dgm:cxn modelId="{B974F8F6-F202-45E3-8FCB-3E624214CC79}" type="presParOf" srcId="{472E8328-6983-4695-A233-E3846D96CFBC}" destId="{77A2417C-C66E-47FA-948A-09D9A6811659}" srcOrd="0" destOrd="0" presId="urn:microsoft.com/office/officeart/2018/2/layout/IconVerticalSolidList"/>
    <dgm:cxn modelId="{1A255E3E-4150-4337-9024-79E3D60EDCD8}" type="presParOf" srcId="{472E8328-6983-4695-A233-E3846D96CFBC}" destId="{58073ABB-989C-4102-B320-DD30FEA858AD}" srcOrd="1" destOrd="0" presId="urn:microsoft.com/office/officeart/2018/2/layout/IconVerticalSolidList"/>
    <dgm:cxn modelId="{5C2C53D7-31DA-4D4C-9EC7-51224F829E50}" type="presParOf" srcId="{472E8328-6983-4695-A233-E3846D96CFBC}" destId="{8E3D42F9-B453-4528-B0B2-7BAAF4EB1EAE}" srcOrd="2" destOrd="0" presId="urn:microsoft.com/office/officeart/2018/2/layout/IconVerticalSolidList"/>
    <dgm:cxn modelId="{3327CBF5-BAFB-435F-98BD-CC401D779A9E}" type="presParOf" srcId="{472E8328-6983-4695-A233-E3846D96CFBC}" destId="{C6B64950-9926-443B-9D5F-18FA1338E8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31297-B05C-4976-BCB9-9B6EA0D1A589}"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DF92351-2442-4C58-B6F0-528C10FE474D}">
      <dgm:prSet/>
      <dgm:spPr/>
      <dgm:t>
        <a:bodyPr/>
        <a:lstStyle/>
        <a:p>
          <a:r>
            <a:rPr lang="en-US" dirty="0"/>
            <a:t>Built in 1963</a:t>
          </a:r>
        </a:p>
      </dgm:t>
    </dgm:pt>
    <dgm:pt modelId="{5DCF6E0C-99A0-485E-8C4F-49E2B9E4E2AC}" type="parTrans" cxnId="{19A77A57-21F8-4EAA-8B87-CAE9B9F9AB22}">
      <dgm:prSet/>
      <dgm:spPr/>
      <dgm:t>
        <a:bodyPr/>
        <a:lstStyle/>
        <a:p>
          <a:endParaRPr lang="en-US"/>
        </a:p>
      </dgm:t>
    </dgm:pt>
    <dgm:pt modelId="{9D1FCC24-5F7A-4E60-9E27-31BDFEEFE0A7}" type="sibTrans" cxnId="{19A77A57-21F8-4EAA-8B87-CAE9B9F9AB22}">
      <dgm:prSet/>
      <dgm:spPr/>
      <dgm:t>
        <a:bodyPr/>
        <a:lstStyle/>
        <a:p>
          <a:endParaRPr lang="en-US"/>
        </a:p>
      </dgm:t>
    </dgm:pt>
    <dgm:pt modelId="{C46958FC-14F4-4E9B-9293-6EAECD43EC68}">
      <dgm:prSet/>
      <dgm:spPr/>
      <dgm:t>
        <a:bodyPr/>
        <a:lstStyle/>
        <a:p>
          <a:r>
            <a:rPr lang="en-US"/>
            <a:t>MNC Construction</a:t>
          </a:r>
          <a:endParaRPr lang="en-US" dirty="0"/>
        </a:p>
      </dgm:t>
    </dgm:pt>
    <dgm:pt modelId="{20765741-FB2A-491B-BED6-D178ECD740CD}" type="parTrans" cxnId="{7F4E8FA7-EDAB-4922-9F3D-0363DFCB0A21}">
      <dgm:prSet/>
      <dgm:spPr/>
      <dgm:t>
        <a:bodyPr/>
        <a:lstStyle/>
        <a:p>
          <a:endParaRPr lang="en-US"/>
        </a:p>
      </dgm:t>
    </dgm:pt>
    <dgm:pt modelId="{9946E4E9-BDB2-4302-8709-7008C869A42C}" type="sibTrans" cxnId="{7F4E8FA7-EDAB-4922-9F3D-0363DFCB0A21}">
      <dgm:prSet/>
      <dgm:spPr/>
      <dgm:t>
        <a:bodyPr/>
        <a:lstStyle/>
        <a:p>
          <a:endParaRPr lang="en-US"/>
        </a:p>
      </dgm:t>
    </dgm:pt>
    <dgm:pt modelId="{6501D181-5640-40B6-A2C7-1209B9DAC5B3}">
      <dgm:prSet/>
      <dgm:spPr/>
      <dgm:t>
        <a:bodyPr/>
        <a:lstStyle/>
        <a:p>
          <a:r>
            <a:rPr lang="en-US" dirty="0"/>
            <a:t>375 units</a:t>
          </a:r>
        </a:p>
      </dgm:t>
    </dgm:pt>
    <dgm:pt modelId="{8EC6C6D3-A4B9-4FB4-B230-5F4F913431B2}" type="parTrans" cxnId="{D0CDE2EE-717A-4851-AA80-FEE9A759AFEF}">
      <dgm:prSet/>
      <dgm:spPr/>
      <dgm:t>
        <a:bodyPr/>
        <a:lstStyle/>
        <a:p>
          <a:endParaRPr lang="en-US"/>
        </a:p>
      </dgm:t>
    </dgm:pt>
    <dgm:pt modelId="{B604D90E-0A8B-4A0E-A466-F83E86735CE9}" type="sibTrans" cxnId="{D0CDE2EE-717A-4851-AA80-FEE9A759AFEF}">
      <dgm:prSet/>
      <dgm:spPr/>
      <dgm:t>
        <a:bodyPr/>
        <a:lstStyle/>
        <a:p>
          <a:endParaRPr lang="en-US"/>
        </a:p>
      </dgm:t>
    </dgm:pt>
    <dgm:pt modelId="{D84D5043-D47C-45EB-B85F-E13B1326221D}">
      <dgm:prSet/>
      <dgm:spPr/>
      <dgm:t>
        <a:bodyPr/>
        <a:lstStyle/>
        <a:p>
          <a:r>
            <a:rPr lang="en-US" dirty="0"/>
            <a:t>6-story mid-rise</a:t>
          </a:r>
        </a:p>
      </dgm:t>
    </dgm:pt>
    <dgm:pt modelId="{55E68D24-C309-4EA8-9CE2-A5CB459FCA10}" type="parTrans" cxnId="{AF29B39F-15F3-4BED-A9A9-38C275266235}">
      <dgm:prSet/>
      <dgm:spPr/>
      <dgm:t>
        <a:bodyPr/>
        <a:lstStyle/>
        <a:p>
          <a:endParaRPr lang="en-US"/>
        </a:p>
      </dgm:t>
    </dgm:pt>
    <dgm:pt modelId="{FE43B3B8-3160-4E39-B5D7-54208247F804}" type="sibTrans" cxnId="{AF29B39F-15F3-4BED-A9A9-38C275266235}">
      <dgm:prSet/>
      <dgm:spPr/>
      <dgm:t>
        <a:bodyPr/>
        <a:lstStyle/>
        <a:p>
          <a:endParaRPr lang="en-US"/>
        </a:p>
      </dgm:t>
    </dgm:pt>
    <dgm:pt modelId="{2C865316-A484-41D9-A50E-6A1FA023DD03}">
      <dgm:prSet/>
      <dgm:spPr/>
      <dgm:t>
        <a:bodyPr/>
        <a:lstStyle/>
        <a:p>
          <a:r>
            <a:rPr lang="en-US" dirty="0"/>
            <a:t>10% sprinklered</a:t>
          </a:r>
        </a:p>
      </dgm:t>
    </dgm:pt>
    <dgm:pt modelId="{FA3E6C9F-6D10-45B1-B00C-7AC52F7AAA20}" type="parTrans" cxnId="{9387A65C-FA8D-4378-B7BC-466D987DAA8E}">
      <dgm:prSet/>
      <dgm:spPr/>
      <dgm:t>
        <a:bodyPr/>
        <a:lstStyle/>
        <a:p>
          <a:endParaRPr lang="en-US"/>
        </a:p>
      </dgm:t>
    </dgm:pt>
    <dgm:pt modelId="{05483224-9879-427E-BF2B-7BB94A60E622}" type="sibTrans" cxnId="{9387A65C-FA8D-4378-B7BC-466D987DAA8E}">
      <dgm:prSet/>
      <dgm:spPr/>
      <dgm:t>
        <a:bodyPr/>
        <a:lstStyle/>
        <a:p>
          <a:endParaRPr lang="en-US"/>
        </a:p>
      </dgm:t>
    </dgm:pt>
    <dgm:pt modelId="{C9BEE740-689E-4CA0-9ED2-361C0C66B419}">
      <dgm:prSet/>
      <dgm:spPr/>
      <dgm:t>
        <a:bodyPr/>
        <a:lstStyle/>
        <a:p>
          <a:r>
            <a:rPr lang="en-US" dirty="0"/>
            <a:t>No property losses over 5-years</a:t>
          </a:r>
        </a:p>
      </dgm:t>
    </dgm:pt>
    <dgm:pt modelId="{E1E13E23-F14B-4580-94BC-D252E3EF3697}" type="parTrans" cxnId="{6812E46F-6746-4FE8-BEB0-6BC6D7A8B27B}">
      <dgm:prSet/>
      <dgm:spPr/>
      <dgm:t>
        <a:bodyPr/>
        <a:lstStyle/>
        <a:p>
          <a:endParaRPr lang="en-US"/>
        </a:p>
      </dgm:t>
    </dgm:pt>
    <dgm:pt modelId="{E9A571CD-E3A2-4D59-BB3E-B49B6D79A100}" type="sibTrans" cxnId="{6812E46F-6746-4FE8-BEB0-6BC6D7A8B27B}">
      <dgm:prSet/>
      <dgm:spPr/>
      <dgm:t>
        <a:bodyPr/>
        <a:lstStyle/>
        <a:p>
          <a:endParaRPr lang="en-US"/>
        </a:p>
      </dgm:t>
    </dgm:pt>
    <dgm:pt modelId="{598B6152-C71C-4336-B1FB-95E576472D8D}">
      <dgm:prSet/>
      <dgm:spPr/>
      <dgm:t>
        <a:bodyPr/>
        <a:lstStyle/>
        <a:p>
          <a:r>
            <a:rPr lang="en-US" dirty="0"/>
            <a:t>Building Value $71,511,522 Million</a:t>
          </a:r>
        </a:p>
      </dgm:t>
    </dgm:pt>
    <dgm:pt modelId="{87AFB234-D35B-486F-892D-EB575861337E}" type="parTrans" cxnId="{FF6B64CC-94F5-408C-AF1E-891EF29C990A}">
      <dgm:prSet/>
      <dgm:spPr/>
      <dgm:t>
        <a:bodyPr/>
        <a:lstStyle/>
        <a:p>
          <a:endParaRPr lang="en-US"/>
        </a:p>
      </dgm:t>
    </dgm:pt>
    <dgm:pt modelId="{19D878B8-5B2C-49BB-B274-4789F614036C}" type="sibTrans" cxnId="{FF6B64CC-94F5-408C-AF1E-891EF29C990A}">
      <dgm:prSet/>
      <dgm:spPr/>
      <dgm:t>
        <a:bodyPr/>
        <a:lstStyle/>
        <a:p>
          <a:endParaRPr lang="en-US"/>
        </a:p>
      </dgm:t>
    </dgm:pt>
    <dgm:pt modelId="{37226829-25A2-4704-84D8-4BBE51A68D3B}">
      <dgm:prSet/>
      <dgm:spPr/>
      <dgm:t>
        <a:bodyPr/>
        <a:lstStyle/>
        <a:p>
          <a:r>
            <a:rPr lang="en-US" dirty="0"/>
            <a:t>9/1/2021 </a:t>
          </a:r>
        </a:p>
        <a:p>
          <a:r>
            <a:rPr lang="en-US" dirty="0"/>
            <a:t>Expiring premium $90,000</a:t>
          </a:r>
        </a:p>
      </dgm:t>
    </dgm:pt>
    <dgm:pt modelId="{54EB57FD-DF76-4CE3-A99E-E6532E6FDAE9}" type="parTrans" cxnId="{03DE1984-6E48-448C-90AF-801E94744B65}">
      <dgm:prSet/>
      <dgm:spPr/>
      <dgm:t>
        <a:bodyPr/>
        <a:lstStyle/>
        <a:p>
          <a:endParaRPr lang="en-US"/>
        </a:p>
      </dgm:t>
    </dgm:pt>
    <dgm:pt modelId="{9F7FF867-5FD0-49C8-82D9-E1EA511444F3}" type="sibTrans" cxnId="{03DE1984-6E48-448C-90AF-801E94744B65}">
      <dgm:prSet/>
      <dgm:spPr/>
      <dgm:t>
        <a:bodyPr/>
        <a:lstStyle/>
        <a:p>
          <a:endParaRPr lang="en-US"/>
        </a:p>
      </dgm:t>
    </dgm:pt>
    <dgm:pt modelId="{BB337999-8EA9-4297-86EB-53446551ECEB}">
      <dgm:prSet/>
      <dgm:spPr/>
      <dgm:t>
        <a:bodyPr/>
        <a:lstStyle/>
        <a:p>
          <a:r>
            <a:rPr lang="en-US" dirty="0"/>
            <a:t>Deductible $10K</a:t>
          </a:r>
        </a:p>
      </dgm:t>
    </dgm:pt>
    <dgm:pt modelId="{FF469BA8-6CE8-42EB-941D-82FE21992E25}" type="parTrans" cxnId="{9EAAD735-16FD-48FE-A6E0-C4E28D167303}">
      <dgm:prSet/>
      <dgm:spPr/>
      <dgm:t>
        <a:bodyPr/>
        <a:lstStyle/>
        <a:p>
          <a:endParaRPr lang="en-US"/>
        </a:p>
      </dgm:t>
    </dgm:pt>
    <dgm:pt modelId="{CCC2CDC1-9FCE-41B1-8EDC-6975B6F88931}" type="sibTrans" cxnId="{9EAAD735-16FD-48FE-A6E0-C4E28D167303}">
      <dgm:prSet/>
      <dgm:spPr/>
      <dgm:t>
        <a:bodyPr/>
        <a:lstStyle/>
        <a:p>
          <a:endParaRPr lang="en-US"/>
        </a:p>
      </dgm:t>
    </dgm:pt>
    <dgm:pt modelId="{0519AAFC-3E3E-4F24-9600-BAA8F654BEA4}">
      <dgm:prSet/>
      <dgm:spPr/>
      <dgm:t>
        <a:bodyPr/>
        <a:lstStyle/>
        <a:p>
          <a:r>
            <a:rPr lang="en-US" dirty="0"/>
            <a:t>Incumbent carrier non-renewed </a:t>
          </a:r>
        </a:p>
      </dgm:t>
    </dgm:pt>
    <dgm:pt modelId="{3ABE5769-F723-4BC8-B76D-524FA51E5E16}" type="parTrans" cxnId="{FDC0E462-8043-4DA5-83A2-ED3CA46AD2AD}">
      <dgm:prSet/>
      <dgm:spPr/>
      <dgm:t>
        <a:bodyPr/>
        <a:lstStyle/>
        <a:p>
          <a:endParaRPr lang="en-US"/>
        </a:p>
      </dgm:t>
    </dgm:pt>
    <dgm:pt modelId="{CAA5E536-C25D-444F-A80A-63191AF20711}" type="sibTrans" cxnId="{FDC0E462-8043-4DA5-83A2-ED3CA46AD2AD}">
      <dgm:prSet/>
      <dgm:spPr/>
      <dgm:t>
        <a:bodyPr/>
        <a:lstStyle/>
        <a:p>
          <a:endParaRPr lang="en-US"/>
        </a:p>
      </dgm:t>
    </dgm:pt>
    <dgm:pt modelId="{B54FB3FD-B3C6-4FB7-8AAD-FA52A758DA82}" type="pres">
      <dgm:prSet presAssocID="{73631297-B05C-4976-BCB9-9B6EA0D1A589}" presName="Name0" presStyleCnt="0">
        <dgm:presLayoutVars>
          <dgm:dir/>
          <dgm:resizeHandles val="exact"/>
        </dgm:presLayoutVars>
      </dgm:prSet>
      <dgm:spPr/>
      <dgm:t>
        <a:bodyPr/>
        <a:lstStyle/>
        <a:p>
          <a:endParaRPr lang="en-US"/>
        </a:p>
      </dgm:t>
    </dgm:pt>
    <dgm:pt modelId="{65A7B7ED-2AA1-4A45-9F46-66BF7D5BB8A5}" type="pres">
      <dgm:prSet presAssocID="{73631297-B05C-4976-BCB9-9B6EA0D1A589}" presName="cycle" presStyleCnt="0"/>
      <dgm:spPr/>
    </dgm:pt>
    <dgm:pt modelId="{EDB7A911-72CF-47D2-B75B-1A50657FF1A3}" type="pres">
      <dgm:prSet presAssocID="{4DF92351-2442-4C58-B6F0-528C10FE474D}" presName="nodeFirstNode" presStyleLbl="node1" presStyleIdx="0" presStyleCnt="10">
        <dgm:presLayoutVars>
          <dgm:bulletEnabled val="1"/>
        </dgm:presLayoutVars>
      </dgm:prSet>
      <dgm:spPr/>
      <dgm:t>
        <a:bodyPr/>
        <a:lstStyle/>
        <a:p>
          <a:endParaRPr lang="en-US"/>
        </a:p>
      </dgm:t>
    </dgm:pt>
    <dgm:pt modelId="{5DE0C672-460E-4F94-B173-6A69126FB231}" type="pres">
      <dgm:prSet presAssocID="{9D1FCC24-5F7A-4E60-9E27-31BDFEEFE0A7}" presName="sibTransFirstNode" presStyleLbl="bgShp" presStyleIdx="0" presStyleCnt="1"/>
      <dgm:spPr/>
      <dgm:t>
        <a:bodyPr/>
        <a:lstStyle/>
        <a:p>
          <a:endParaRPr lang="en-US"/>
        </a:p>
      </dgm:t>
    </dgm:pt>
    <dgm:pt modelId="{40BAD99A-385D-46A5-986B-045C123232E0}" type="pres">
      <dgm:prSet presAssocID="{C46958FC-14F4-4E9B-9293-6EAECD43EC68}" presName="nodeFollowingNodes" presStyleLbl="node1" presStyleIdx="1" presStyleCnt="10">
        <dgm:presLayoutVars>
          <dgm:bulletEnabled val="1"/>
        </dgm:presLayoutVars>
      </dgm:prSet>
      <dgm:spPr/>
      <dgm:t>
        <a:bodyPr/>
        <a:lstStyle/>
        <a:p>
          <a:endParaRPr lang="en-US"/>
        </a:p>
      </dgm:t>
    </dgm:pt>
    <dgm:pt modelId="{41805C54-0739-458E-8503-74831DFA900B}" type="pres">
      <dgm:prSet presAssocID="{6501D181-5640-40B6-A2C7-1209B9DAC5B3}" presName="nodeFollowingNodes" presStyleLbl="node1" presStyleIdx="2" presStyleCnt="10">
        <dgm:presLayoutVars>
          <dgm:bulletEnabled val="1"/>
        </dgm:presLayoutVars>
      </dgm:prSet>
      <dgm:spPr/>
      <dgm:t>
        <a:bodyPr/>
        <a:lstStyle/>
        <a:p>
          <a:endParaRPr lang="en-US"/>
        </a:p>
      </dgm:t>
    </dgm:pt>
    <dgm:pt modelId="{5200F40E-A1BC-4D1C-B37E-C9B6DACDA01D}" type="pres">
      <dgm:prSet presAssocID="{D84D5043-D47C-45EB-B85F-E13B1326221D}" presName="nodeFollowingNodes" presStyleLbl="node1" presStyleIdx="3" presStyleCnt="10">
        <dgm:presLayoutVars>
          <dgm:bulletEnabled val="1"/>
        </dgm:presLayoutVars>
      </dgm:prSet>
      <dgm:spPr/>
      <dgm:t>
        <a:bodyPr/>
        <a:lstStyle/>
        <a:p>
          <a:endParaRPr lang="en-US"/>
        </a:p>
      </dgm:t>
    </dgm:pt>
    <dgm:pt modelId="{3C58B472-C8F6-42C7-B324-68D33CB8C15B}" type="pres">
      <dgm:prSet presAssocID="{2C865316-A484-41D9-A50E-6A1FA023DD03}" presName="nodeFollowingNodes" presStyleLbl="node1" presStyleIdx="4" presStyleCnt="10">
        <dgm:presLayoutVars>
          <dgm:bulletEnabled val="1"/>
        </dgm:presLayoutVars>
      </dgm:prSet>
      <dgm:spPr/>
      <dgm:t>
        <a:bodyPr/>
        <a:lstStyle/>
        <a:p>
          <a:endParaRPr lang="en-US"/>
        </a:p>
      </dgm:t>
    </dgm:pt>
    <dgm:pt modelId="{A87A4615-D477-4390-B363-BCBBA5C8739A}" type="pres">
      <dgm:prSet presAssocID="{C9BEE740-689E-4CA0-9ED2-361C0C66B419}" presName="nodeFollowingNodes" presStyleLbl="node1" presStyleIdx="5" presStyleCnt="10">
        <dgm:presLayoutVars>
          <dgm:bulletEnabled val="1"/>
        </dgm:presLayoutVars>
      </dgm:prSet>
      <dgm:spPr/>
      <dgm:t>
        <a:bodyPr/>
        <a:lstStyle/>
        <a:p>
          <a:endParaRPr lang="en-US"/>
        </a:p>
      </dgm:t>
    </dgm:pt>
    <dgm:pt modelId="{0A9BE67D-D988-4CF1-A622-5970E24BED72}" type="pres">
      <dgm:prSet presAssocID="{598B6152-C71C-4336-B1FB-95E576472D8D}" presName="nodeFollowingNodes" presStyleLbl="node1" presStyleIdx="6" presStyleCnt="10">
        <dgm:presLayoutVars>
          <dgm:bulletEnabled val="1"/>
        </dgm:presLayoutVars>
      </dgm:prSet>
      <dgm:spPr/>
      <dgm:t>
        <a:bodyPr/>
        <a:lstStyle/>
        <a:p>
          <a:endParaRPr lang="en-US"/>
        </a:p>
      </dgm:t>
    </dgm:pt>
    <dgm:pt modelId="{989D1B6E-9058-4B79-A3E5-29AC366DFD62}" type="pres">
      <dgm:prSet presAssocID="{37226829-25A2-4704-84D8-4BBE51A68D3B}" presName="nodeFollowingNodes" presStyleLbl="node1" presStyleIdx="7" presStyleCnt="10">
        <dgm:presLayoutVars>
          <dgm:bulletEnabled val="1"/>
        </dgm:presLayoutVars>
      </dgm:prSet>
      <dgm:spPr/>
      <dgm:t>
        <a:bodyPr/>
        <a:lstStyle/>
        <a:p>
          <a:endParaRPr lang="en-US"/>
        </a:p>
      </dgm:t>
    </dgm:pt>
    <dgm:pt modelId="{33DC1FDC-524C-46E7-9944-ECADB09B771C}" type="pres">
      <dgm:prSet presAssocID="{BB337999-8EA9-4297-86EB-53446551ECEB}" presName="nodeFollowingNodes" presStyleLbl="node1" presStyleIdx="8" presStyleCnt="10">
        <dgm:presLayoutVars>
          <dgm:bulletEnabled val="1"/>
        </dgm:presLayoutVars>
      </dgm:prSet>
      <dgm:spPr/>
      <dgm:t>
        <a:bodyPr/>
        <a:lstStyle/>
        <a:p>
          <a:endParaRPr lang="en-US"/>
        </a:p>
      </dgm:t>
    </dgm:pt>
    <dgm:pt modelId="{09A85784-9AFB-4174-8FC4-0924B910F6FB}" type="pres">
      <dgm:prSet presAssocID="{0519AAFC-3E3E-4F24-9600-BAA8F654BEA4}" presName="nodeFollowingNodes" presStyleLbl="node1" presStyleIdx="9" presStyleCnt="10">
        <dgm:presLayoutVars>
          <dgm:bulletEnabled val="1"/>
        </dgm:presLayoutVars>
      </dgm:prSet>
      <dgm:spPr/>
      <dgm:t>
        <a:bodyPr/>
        <a:lstStyle/>
        <a:p>
          <a:endParaRPr lang="en-US"/>
        </a:p>
      </dgm:t>
    </dgm:pt>
  </dgm:ptLst>
  <dgm:cxnLst>
    <dgm:cxn modelId="{03DE1984-6E48-448C-90AF-801E94744B65}" srcId="{73631297-B05C-4976-BCB9-9B6EA0D1A589}" destId="{37226829-25A2-4704-84D8-4BBE51A68D3B}" srcOrd="7" destOrd="0" parTransId="{54EB57FD-DF76-4CE3-A99E-E6532E6FDAE9}" sibTransId="{9F7FF867-5FD0-49C8-82D9-E1EA511444F3}"/>
    <dgm:cxn modelId="{5EBBA048-AE3E-46BC-BCB9-8399150A57A1}" type="presOf" srcId="{2C865316-A484-41D9-A50E-6A1FA023DD03}" destId="{3C58B472-C8F6-42C7-B324-68D33CB8C15B}" srcOrd="0" destOrd="0" presId="urn:microsoft.com/office/officeart/2005/8/layout/cycle3"/>
    <dgm:cxn modelId="{8CD6BBAB-99F5-4970-91F5-96C4F22265C8}" type="presOf" srcId="{598B6152-C71C-4336-B1FB-95E576472D8D}" destId="{0A9BE67D-D988-4CF1-A622-5970E24BED72}" srcOrd="0" destOrd="0" presId="urn:microsoft.com/office/officeart/2005/8/layout/cycle3"/>
    <dgm:cxn modelId="{19A77A57-21F8-4EAA-8B87-CAE9B9F9AB22}" srcId="{73631297-B05C-4976-BCB9-9B6EA0D1A589}" destId="{4DF92351-2442-4C58-B6F0-528C10FE474D}" srcOrd="0" destOrd="0" parTransId="{5DCF6E0C-99A0-485E-8C4F-49E2B9E4E2AC}" sibTransId="{9D1FCC24-5F7A-4E60-9E27-31BDFEEFE0A7}"/>
    <dgm:cxn modelId="{56580894-C1BC-4BB9-A2D5-60505E0F8CFE}" type="presOf" srcId="{37226829-25A2-4704-84D8-4BBE51A68D3B}" destId="{989D1B6E-9058-4B79-A3E5-29AC366DFD62}" srcOrd="0" destOrd="0" presId="urn:microsoft.com/office/officeart/2005/8/layout/cycle3"/>
    <dgm:cxn modelId="{6812E46F-6746-4FE8-BEB0-6BC6D7A8B27B}" srcId="{73631297-B05C-4976-BCB9-9B6EA0D1A589}" destId="{C9BEE740-689E-4CA0-9ED2-361C0C66B419}" srcOrd="5" destOrd="0" parTransId="{E1E13E23-F14B-4580-94BC-D252E3EF3697}" sibTransId="{E9A571CD-E3A2-4D59-BB3E-B49B6D79A100}"/>
    <dgm:cxn modelId="{D880CC5A-0755-45C7-B388-3D266AAEBC8C}" type="presOf" srcId="{6501D181-5640-40B6-A2C7-1209B9DAC5B3}" destId="{41805C54-0739-458E-8503-74831DFA900B}" srcOrd="0" destOrd="0" presId="urn:microsoft.com/office/officeart/2005/8/layout/cycle3"/>
    <dgm:cxn modelId="{6286B23B-5994-4A25-97A8-9BAE92AB9029}" type="presOf" srcId="{0519AAFC-3E3E-4F24-9600-BAA8F654BEA4}" destId="{09A85784-9AFB-4174-8FC4-0924B910F6FB}" srcOrd="0" destOrd="0" presId="urn:microsoft.com/office/officeart/2005/8/layout/cycle3"/>
    <dgm:cxn modelId="{88873C52-24D0-40E0-A0FF-5FB2C1A9FCE6}" type="presOf" srcId="{BB337999-8EA9-4297-86EB-53446551ECEB}" destId="{33DC1FDC-524C-46E7-9944-ECADB09B771C}" srcOrd="0" destOrd="0" presId="urn:microsoft.com/office/officeart/2005/8/layout/cycle3"/>
    <dgm:cxn modelId="{D0CDE2EE-717A-4851-AA80-FEE9A759AFEF}" srcId="{73631297-B05C-4976-BCB9-9B6EA0D1A589}" destId="{6501D181-5640-40B6-A2C7-1209B9DAC5B3}" srcOrd="2" destOrd="0" parTransId="{8EC6C6D3-A4B9-4FB4-B230-5F4F913431B2}" sibTransId="{B604D90E-0A8B-4A0E-A466-F83E86735CE9}"/>
    <dgm:cxn modelId="{3F2602CA-5B7A-4C6F-94BC-2CE269CE63F3}" type="presOf" srcId="{C46958FC-14F4-4E9B-9293-6EAECD43EC68}" destId="{40BAD99A-385D-46A5-986B-045C123232E0}" srcOrd="0" destOrd="0" presId="urn:microsoft.com/office/officeart/2005/8/layout/cycle3"/>
    <dgm:cxn modelId="{FDC0E462-8043-4DA5-83A2-ED3CA46AD2AD}" srcId="{73631297-B05C-4976-BCB9-9B6EA0D1A589}" destId="{0519AAFC-3E3E-4F24-9600-BAA8F654BEA4}" srcOrd="9" destOrd="0" parTransId="{3ABE5769-F723-4BC8-B76D-524FA51E5E16}" sibTransId="{CAA5E536-C25D-444F-A80A-63191AF20711}"/>
    <dgm:cxn modelId="{C6EA0B33-0071-4240-9A7C-938CB3A1CCB0}" type="presOf" srcId="{C9BEE740-689E-4CA0-9ED2-361C0C66B419}" destId="{A87A4615-D477-4390-B363-BCBBA5C8739A}" srcOrd="0" destOrd="0" presId="urn:microsoft.com/office/officeart/2005/8/layout/cycle3"/>
    <dgm:cxn modelId="{FF6B64CC-94F5-408C-AF1E-891EF29C990A}" srcId="{73631297-B05C-4976-BCB9-9B6EA0D1A589}" destId="{598B6152-C71C-4336-B1FB-95E576472D8D}" srcOrd="6" destOrd="0" parTransId="{87AFB234-D35B-486F-892D-EB575861337E}" sibTransId="{19D878B8-5B2C-49BB-B274-4789F614036C}"/>
    <dgm:cxn modelId="{B999B6B7-3B25-4CBC-99AA-DAED3C9D935E}" type="presOf" srcId="{4DF92351-2442-4C58-B6F0-528C10FE474D}" destId="{EDB7A911-72CF-47D2-B75B-1A50657FF1A3}" srcOrd="0" destOrd="0" presId="urn:microsoft.com/office/officeart/2005/8/layout/cycle3"/>
    <dgm:cxn modelId="{9387A65C-FA8D-4378-B7BC-466D987DAA8E}" srcId="{73631297-B05C-4976-BCB9-9B6EA0D1A589}" destId="{2C865316-A484-41D9-A50E-6A1FA023DD03}" srcOrd="4" destOrd="0" parTransId="{FA3E6C9F-6D10-45B1-B00C-7AC52F7AAA20}" sibTransId="{05483224-9879-427E-BF2B-7BB94A60E622}"/>
    <dgm:cxn modelId="{AF29B39F-15F3-4BED-A9A9-38C275266235}" srcId="{73631297-B05C-4976-BCB9-9B6EA0D1A589}" destId="{D84D5043-D47C-45EB-B85F-E13B1326221D}" srcOrd="3" destOrd="0" parTransId="{55E68D24-C309-4EA8-9CE2-A5CB459FCA10}" sibTransId="{FE43B3B8-3160-4E39-B5D7-54208247F804}"/>
    <dgm:cxn modelId="{9EAAD735-16FD-48FE-A6E0-C4E28D167303}" srcId="{73631297-B05C-4976-BCB9-9B6EA0D1A589}" destId="{BB337999-8EA9-4297-86EB-53446551ECEB}" srcOrd="8" destOrd="0" parTransId="{FF469BA8-6CE8-42EB-941D-82FE21992E25}" sibTransId="{CCC2CDC1-9FCE-41B1-8EDC-6975B6F88931}"/>
    <dgm:cxn modelId="{2C772195-5E2D-4D0B-B7CC-7F5F1FA3F410}" type="presOf" srcId="{9D1FCC24-5F7A-4E60-9E27-31BDFEEFE0A7}" destId="{5DE0C672-460E-4F94-B173-6A69126FB231}" srcOrd="0" destOrd="0" presId="urn:microsoft.com/office/officeart/2005/8/layout/cycle3"/>
    <dgm:cxn modelId="{C1ACACF7-C8A8-437B-A5C0-1BC74C766F3B}" type="presOf" srcId="{73631297-B05C-4976-BCB9-9B6EA0D1A589}" destId="{B54FB3FD-B3C6-4FB7-8AAD-FA52A758DA82}" srcOrd="0" destOrd="0" presId="urn:microsoft.com/office/officeart/2005/8/layout/cycle3"/>
    <dgm:cxn modelId="{7F4E8FA7-EDAB-4922-9F3D-0363DFCB0A21}" srcId="{73631297-B05C-4976-BCB9-9B6EA0D1A589}" destId="{C46958FC-14F4-4E9B-9293-6EAECD43EC68}" srcOrd="1" destOrd="0" parTransId="{20765741-FB2A-491B-BED6-D178ECD740CD}" sibTransId="{9946E4E9-BDB2-4302-8709-7008C869A42C}"/>
    <dgm:cxn modelId="{922AC48C-D308-49FA-BCA7-F3EAB6C5C879}" type="presOf" srcId="{D84D5043-D47C-45EB-B85F-E13B1326221D}" destId="{5200F40E-A1BC-4D1C-B37E-C9B6DACDA01D}" srcOrd="0" destOrd="0" presId="urn:microsoft.com/office/officeart/2005/8/layout/cycle3"/>
    <dgm:cxn modelId="{6464E422-0F03-4C32-A4D5-B3A91584A09A}" type="presParOf" srcId="{B54FB3FD-B3C6-4FB7-8AAD-FA52A758DA82}" destId="{65A7B7ED-2AA1-4A45-9F46-66BF7D5BB8A5}" srcOrd="0" destOrd="0" presId="urn:microsoft.com/office/officeart/2005/8/layout/cycle3"/>
    <dgm:cxn modelId="{05BD3565-BCFF-4A5F-AC91-8EAB9CB610EF}" type="presParOf" srcId="{65A7B7ED-2AA1-4A45-9F46-66BF7D5BB8A5}" destId="{EDB7A911-72CF-47D2-B75B-1A50657FF1A3}" srcOrd="0" destOrd="0" presId="urn:microsoft.com/office/officeart/2005/8/layout/cycle3"/>
    <dgm:cxn modelId="{B8C8DC6A-D81E-472B-9459-AA83CE245176}" type="presParOf" srcId="{65A7B7ED-2AA1-4A45-9F46-66BF7D5BB8A5}" destId="{5DE0C672-460E-4F94-B173-6A69126FB231}" srcOrd="1" destOrd="0" presId="urn:microsoft.com/office/officeart/2005/8/layout/cycle3"/>
    <dgm:cxn modelId="{04B76CA5-8DDD-47E9-88DE-0CBE363B0406}" type="presParOf" srcId="{65A7B7ED-2AA1-4A45-9F46-66BF7D5BB8A5}" destId="{40BAD99A-385D-46A5-986B-045C123232E0}" srcOrd="2" destOrd="0" presId="urn:microsoft.com/office/officeart/2005/8/layout/cycle3"/>
    <dgm:cxn modelId="{FD795A1A-0014-40DB-898A-070F5E81ACB0}" type="presParOf" srcId="{65A7B7ED-2AA1-4A45-9F46-66BF7D5BB8A5}" destId="{41805C54-0739-458E-8503-74831DFA900B}" srcOrd="3" destOrd="0" presId="urn:microsoft.com/office/officeart/2005/8/layout/cycle3"/>
    <dgm:cxn modelId="{2A3A7C7C-81AE-4A7E-9634-1E898C005154}" type="presParOf" srcId="{65A7B7ED-2AA1-4A45-9F46-66BF7D5BB8A5}" destId="{5200F40E-A1BC-4D1C-B37E-C9B6DACDA01D}" srcOrd="4" destOrd="0" presId="urn:microsoft.com/office/officeart/2005/8/layout/cycle3"/>
    <dgm:cxn modelId="{EE0631CE-E369-4F16-9071-CAAB5983CB84}" type="presParOf" srcId="{65A7B7ED-2AA1-4A45-9F46-66BF7D5BB8A5}" destId="{3C58B472-C8F6-42C7-B324-68D33CB8C15B}" srcOrd="5" destOrd="0" presId="urn:microsoft.com/office/officeart/2005/8/layout/cycle3"/>
    <dgm:cxn modelId="{35358A55-2159-475E-AD60-7A7B77A10AB3}" type="presParOf" srcId="{65A7B7ED-2AA1-4A45-9F46-66BF7D5BB8A5}" destId="{A87A4615-D477-4390-B363-BCBBA5C8739A}" srcOrd="6" destOrd="0" presId="urn:microsoft.com/office/officeart/2005/8/layout/cycle3"/>
    <dgm:cxn modelId="{C5B985FA-FB99-458A-BA08-48A64F9D5581}" type="presParOf" srcId="{65A7B7ED-2AA1-4A45-9F46-66BF7D5BB8A5}" destId="{0A9BE67D-D988-4CF1-A622-5970E24BED72}" srcOrd="7" destOrd="0" presId="urn:microsoft.com/office/officeart/2005/8/layout/cycle3"/>
    <dgm:cxn modelId="{86C4DBAB-CCF4-4C4E-958F-5EFD779C057B}" type="presParOf" srcId="{65A7B7ED-2AA1-4A45-9F46-66BF7D5BB8A5}" destId="{989D1B6E-9058-4B79-A3E5-29AC366DFD62}" srcOrd="8" destOrd="0" presId="urn:microsoft.com/office/officeart/2005/8/layout/cycle3"/>
    <dgm:cxn modelId="{8DE6EDFD-CA4D-4421-89B8-CA88DB372655}" type="presParOf" srcId="{65A7B7ED-2AA1-4A45-9F46-66BF7D5BB8A5}" destId="{33DC1FDC-524C-46E7-9944-ECADB09B771C}" srcOrd="9" destOrd="0" presId="urn:microsoft.com/office/officeart/2005/8/layout/cycle3"/>
    <dgm:cxn modelId="{D4C823A4-7161-4B35-9E14-8E172A18FA55}" type="presParOf" srcId="{65A7B7ED-2AA1-4A45-9F46-66BF7D5BB8A5}" destId="{09A85784-9AFB-4174-8FC4-0924B910F6FB}" srcOrd="10"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BC810-3E0A-457D-B407-E8267CA7AE6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D7C7D36-08A1-4197-9A3A-6A7E8C3EC95D}">
      <dgm:prSet phldrT="[Text]"/>
      <dgm:spPr/>
      <dgm:t>
        <a:bodyPr/>
        <a:lstStyle/>
        <a:p>
          <a:pPr algn="l"/>
          <a:r>
            <a:rPr lang="en-US" dirty="0"/>
            <a:t>- Carrier may exclude, resulting in denied claims</a:t>
          </a:r>
        </a:p>
        <a:p>
          <a:pPr algn="l"/>
          <a:r>
            <a:rPr lang="en-US" dirty="0"/>
            <a:t>- Financial impact: Pay out of pocket</a:t>
          </a:r>
        </a:p>
      </dgm:t>
    </dgm:pt>
    <dgm:pt modelId="{196222B6-BB49-4C92-A43D-14C29B3CED5B}" type="parTrans" cxnId="{0C673997-83CA-4630-93C6-7A1EFB96F7DB}">
      <dgm:prSet/>
      <dgm:spPr/>
      <dgm:t>
        <a:bodyPr/>
        <a:lstStyle/>
        <a:p>
          <a:endParaRPr lang="en-US"/>
        </a:p>
      </dgm:t>
    </dgm:pt>
    <dgm:pt modelId="{AE126BCD-FBF7-4DBD-9799-74504C044284}" type="sibTrans" cxnId="{0C673997-83CA-4630-93C6-7A1EFB96F7DB}">
      <dgm:prSet/>
      <dgm:spPr/>
      <dgm:t>
        <a:bodyPr/>
        <a:lstStyle/>
        <a:p>
          <a:endParaRPr lang="en-US"/>
        </a:p>
      </dgm:t>
    </dgm:pt>
    <dgm:pt modelId="{83C57A33-6104-45AB-8905-178272628EA2}">
      <dgm:prSet phldrT="[Text]"/>
      <dgm:spPr/>
      <dgm:t>
        <a:bodyPr/>
        <a:lstStyle/>
        <a:p>
          <a:pPr algn="l"/>
          <a:r>
            <a:rPr lang="en-US" dirty="0"/>
            <a:t>- Increased claims</a:t>
          </a:r>
        </a:p>
        <a:p>
          <a:pPr algn="l"/>
          <a:r>
            <a:rPr lang="en-US" dirty="0"/>
            <a:t>- Financial impact: Renewal Increase   (5 years) or Non-renewal</a:t>
          </a:r>
        </a:p>
        <a:p>
          <a:pPr algn="l"/>
          <a:r>
            <a:rPr lang="en-US" dirty="0"/>
            <a:t>-Higher deductible</a:t>
          </a:r>
        </a:p>
      </dgm:t>
    </dgm:pt>
    <dgm:pt modelId="{42D3F821-B738-4552-B9A9-0DBB8461A4F3}" type="parTrans" cxnId="{60D19234-86B1-48C5-A39F-D065F3168486}">
      <dgm:prSet/>
      <dgm:spPr/>
      <dgm:t>
        <a:bodyPr/>
        <a:lstStyle/>
        <a:p>
          <a:endParaRPr lang="en-US"/>
        </a:p>
      </dgm:t>
    </dgm:pt>
    <dgm:pt modelId="{04088F37-4FF5-42C9-B517-EE887CC6CD36}" type="sibTrans" cxnId="{60D19234-86B1-48C5-A39F-D065F3168486}">
      <dgm:prSet/>
      <dgm:spPr/>
      <dgm:t>
        <a:bodyPr/>
        <a:lstStyle/>
        <a:p>
          <a:endParaRPr lang="en-US"/>
        </a:p>
      </dgm:t>
    </dgm:pt>
    <dgm:pt modelId="{43876DFA-874D-4913-A42F-0AEE80D21060}">
      <dgm:prSet phldrT="[Text]"/>
      <dgm:spPr/>
      <dgm:t>
        <a:bodyPr/>
        <a:lstStyle/>
        <a:p>
          <a:pPr algn="l"/>
          <a:r>
            <a:rPr lang="en-US" dirty="0"/>
            <a:t>- Long Mandatory Loss Control Rec’s</a:t>
          </a:r>
        </a:p>
        <a:p>
          <a:pPr algn="l"/>
          <a:r>
            <a:rPr lang="en-US" dirty="0"/>
            <a:t>- Financial Impact: Special assessment or obtain a loan</a:t>
          </a:r>
        </a:p>
      </dgm:t>
    </dgm:pt>
    <dgm:pt modelId="{E22A8001-FED2-4030-9C5C-32471C473F57}" type="parTrans" cxnId="{DA117DE3-8290-4F08-AA70-340CB3D1AF5C}">
      <dgm:prSet/>
      <dgm:spPr/>
      <dgm:t>
        <a:bodyPr/>
        <a:lstStyle/>
        <a:p>
          <a:endParaRPr lang="en-US"/>
        </a:p>
      </dgm:t>
    </dgm:pt>
    <dgm:pt modelId="{651E42D4-6F51-4762-A62E-0D50EB1FD4BE}" type="sibTrans" cxnId="{DA117DE3-8290-4F08-AA70-340CB3D1AF5C}">
      <dgm:prSet/>
      <dgm:spPr/>
      <dgm:t>
        <a:bodyPr/>
        <a:lstStyle/>
        <a:p>
          <a:endParaRPr lang="en-US"/>
        </a:p>
      </dgm:t>
    </dgm:pt>
    <dgm:pt modelId="{81D24282-B71F-49D3-ACDB-E86D39A14726}">
      <dgm:prSet phldrT="[Text]"/>
      <dgm:spPr/>
      <dgm:t>
        <a:bodyPr/>
        <a:lstStyle/>
        <a:p>
          <a:pPr algn="l"/>
          <a:r>
            <a:rPr lang="en-US" dirty="0"/>
            <a:t>- No alternative carriers willing to make an offer</a:t>
          </a:r>
        </a:p>
        <a:p>
          <a:pPr algn="l"/>
          <a:r>
            <a:rPr lang="en-US" dirty="0"/>
            <a:t>- Financial Impact: No leverage for competitive bids</a:t>
          </a:r>
        </a:p>
      </dgm:t>
    </dgm:pt>
    <dgm:pt modelId="{3A4E0C33-7E87-4789-9036-7FEB8CB0D87B}" type="parTrans" cxnId="{8F7ED8FC-4616-46BE-8ECE-AD7BFFDA878C}">
      <dgm:prSet/>
      <dgm:spPr/>
      <dgm:t>
        <a:bodyPr/>
        <a:lstStyle/>
        <a:p>
          <a:endParaRPr lang="en-US"/>
        </a:p>
      </dgm:t>
    </dgm:pt>
    <dgm:pt modelId="{AEE3BE9E-87C1-48EB-ABEE-370426D622E5}" type="sibTrans" cxnId="{8F7ED8FC-4616-46BE-8ECE-AD7BFFDA878C}">
      <dgm:prSet/>
      <dgm:spPr/>
      <dgm:t>
        <a:bodyPr/>
        <a:lstStyle/>
        <a:p>
          <a:endParaRPr lang="en-US"/>
        </a:p>
      </dgm:t>
    </dgm:pt>
    <dgm:pt modelId="{9B2689E0-BD3A-44F5-85FA-AE8DB4320DA1}" type="pres">
      <dgm:prSet presAssocID="{613BC810-3E0A-457D-B407-E8267CA7AE6D}" presName="matrix" presStyleCnt="0">
        <dgm:presLayoutVars>
          <dgm:chMax val="1"/>
          <dgm:dir/>
          <dgm:resizeHandles val="exact"/>
        </dgm:presLayoutVars>
      </dgm:prSet>
      <dgm:spPr/>
      <dgm:t>
        <a:bodyPr/>
        <a:lstStyle/>
        <a:p>
          <a:endParaRPr lang="en-US"/>
        </a:p>
      </dgm:t>
    </dgm:pt>
    <dgm:pt modelId="{BA7A6DCC-2F25-45AA-ABB3-C0AA4629DF72}" type="pres">
      <dgm:prSet presAssocID="{613BC810-3E0A-457D-B407-E8267CA7AE6D}" presName="diamond" presStyleLbl="bgShp" presStyleIdx="0" presStyleCnt="1"/>
      <dgm:spPr/>
    </dgm:pt>
    <dgm:pt modelId="{A0B31A85-DC36-40B1-B82C-D21AD8D3F323}" type="pres">
      <dgm:prSet presAssocID="{613BC810-3E0A-457D-B407-E8267CA7AE6D}" presName="quad1" presStyleLbl="node1" presStyleIdx="0" presStyleCnt="4">
        <dgm:presLayoutVars>
          <dgm:chMax val="0"/>
          <dgm:chPref val="0"/>
          <dgm:bulletEnabled val="1"/>
        </dgm:presLayoutVars>
      </dgm:prSet>
      <dgm:spPr/>
      <dgm:t>
        <a:bodyPr/>
        <a:lstStyle/>
        <a:p>
          <a:endParaRPr lang="en-US"/>
        </a:p>
      </dgm:t>
    </dgm:pt>
    <dgm:pt modelId="{80664CD2-F169-4F93-8018-213614921485}" type="pres">
      <dgm:prSet presAssocID="{613BC810-3E0A-457D-B407-E8267CA7AE6D}" presName="quad2" presStyleLbl="node1" presStyleIdx="1" presStyleCnt="4" custScaleX="100302">
        <dgm:presLayoutVars>
          <dgm:chMax val="0"/>
          <dgm:chPref val="0"/>
          <dgm:bulletEnabled val="1"/>
        </dgm:presLayoutVars>
      </dgm:prSet>
      <dgm:spPr/>
      <dgm:t>
        <a:bodyPr/>
        <a:lstStyle/>
        <a:p>
          <a:endParaRPr lang="en-US"/>
        </a:p>
      </dgm:t>
    </dgm:pt>
    <dgm:pt modelId="{209917A4-8B70-4C54-81EB-42D1A43FFC35}" type="pres">
      <dgm:prSet presAssocID="{613BC810-3E0A-457D-B407-E8267CA7AE6D}" presName="quad3" presStyleLbl="node1" presStyleIdx="2" presStyleCnt="4">
        <dgm:presLayoutVars>
          <dgm:chMax val="0"/>
          <dgm:chPref val="0"/>
          <dgm:bulletEnabled val="1"/>
        </dgm:presLayoutVars>
      </dgm:prSet>
      <dgm:spPr/>
      <dgm:t>
        <a:bodyPr/>
        <a:lstStyle/>
        <a:p>
          <a:endParaRPr lang="en-US"/>
        </a:p>
      </dgm:t>
    </dgm:pt>
    <dgm:pt modelId="{85B294DC-6486-4AE9-91BE-F494291ED8CB}" type="pres">
      <dgm:prSet presAssocID="{613BC810-3E0A-457D-B407-E8267CA7AE6D}" presName="quad4" presStyleLbl="node1" presStyleIdx="3" presStyleCnt="4">
        <dgm:presLayoutVars>
          <dgm:chMax val="0"/>
          <dgm:chPref val="0"/>
          <dgm:bulletEnabled val="1"/>
        </dgm:presLayoutVars>
      </dgm:prSet>
      <dgm:spPr/>
      <dgm:t>
        <a:bodyPr/>
        <a:lstStyle/>
        <a:p>
          <a:endParaRPr lang="en-US"/>
        </a:p>
      </dgm:t>
    </dgm:pt>
  </dgm:ptLst>
  <dgm:cxnLst>
    <dgm:cxn modelId="{60D19234-86B1-48C5-A39F-D065F3168486}" srcId="{613BC810-3E0A-457D-B407-E8267CA7AE6D}" destId="{83C57A33-6104-45AB-8905-178272628EA2}" srcOrd="1" destOrd="0" parTransId="{42D3F821-B738-4552-B9A9-0DBB8461A4F3}" sibTransId="{04088F37-4FF5-42C9-B517-EE887CC6CD36}"/>
    <dgm:cxn modelId="{7DDA34B0-FEB3-4D36-BD0A-2964D21FB9BD}" type="presOf" srcId="{43876DFA-874D-4913-A42F-0AEE80D21060}" destId="{209917A4-8B70-4C54-81EB-42D1A43FFC35}" srcOrd="0" destOrd="0" presId="urn:microsoft.com/office/officeart/2005/8/layout/matrix3"/>
    <dgm:cxn modelId="{4977B5A1-54D0-4A3D-A1F9-6B2D81F01991}" type="presOf" srcId="{83C57A33-6104-45AB-8905-178272628EA2}" destId="{80664CD2-F169-4F93-8018-213614921485}" srcOrd="0" destOrd="0" presId="urn:microsoft.com/office/officeart/2005/8/layout/matrix3"/>
    <dgm:cxn modelId="{DA117DE3-8290-4F08-AA70-340CB3D1AF5C}" srcId="{613BC810-3E0A-457D-B407-E8267CA7AE6D}" destId="{43876DFA-874D-4913-A42F-0AEE80D21060}" srcOrd="2" destOrd="0" parTransId="{E22A8001-FED2-4030-9C5C-32471C473F57}" sibTransId="{651E42D4-6F51-4762-A62E-0D50EB1FD4BE}"/>
    <dgm:cxn modelId="{20C686DF-BE53-455E-BCE2-64B4965F9015}" type="presOf" srcId="{AD7C7D36-08A1-4197-9A3A-6A7E8C3EC95D}" destId="{A0B31A85-DC36-40B1-B82C-D21AD8D3F323}" srcOrd="0" destOrd="0" presId="urn:microsoft.com/office/officeart/2005/8/layout/matrix3"/>
    <dgm:cxn modelId="{0C673997-83CA-4630-93C6-7A1EFB96F7DB}" srcId="{613BC810-3E0A-457D-B407-E8267CA7AE6D}" destId="{AD7C7D36-08A1-4197-9A3A-6A7E8C3EC95D}" srcOrd="0" destOrd="0" parTransId="{196222B6-BB49-4C92-A43D-14C29B3CED5B}" sibTransId="{AE126BCD-FBF7-4DBD-9799-74504C044284}"/>
    <dgm:cxn modelId="{3237CB6A-A7E6-42FF-9F9E-2171F7BEB4A6}" type="presOf" srcId="{613BC810-3E0A-457D-B407-E8267CA7AE6D}" destId="{9B2689E0-BD3A-44F5-85FA-AE8DB4320DA1}" srcOrd="0" destOrd="0" presId="urn:microsoft.com/office/officeart/2005/8/layout/matrix3"/>
    <dgm:cxn modelId="{8F7ED8FC-4616-46BE-8ECE-AD7BFFDA878C}" srcId="{613BC810-3E0A-457D-B407-E8267CA7AE6D}" destId="{81D24282-B71F-49D3-ACDB-E86D39A14726}" srcOrd="3" destOrd="0" parTransId="{3A4E0C33-7E87-4789-9036-7FEB8CB0D87B}" sibTransId="{AEE3BE9E-87C1-48EB-ABEE-370426D622E5}"/>
    <dgm:cxn modelId="{1FE7CAE9-05BD-4DC8-B894-08FECA5BC5A8}" type="presOf" srcId="{81D24282-B71F-49D3-ACDB-E86D39A14726}" destId="{85B294DC-6486-4AE9-91BE-F494291ED8CB}" srcOrd="0" destOrd="0" presId="urn:microsoft.com/office/officeart/2005/8/layout/matrix3"/>
    <dgm:cxn modelId="{8E7EE481-3BEE-4EED-9FDD-2D32CBB642A1}" type="presParOf" srcId="{9B2689E0-BD3A-44F5-85FA-AE8DB4320DA1}" destId="{BA7A6DCC-2F25-45AA-ABB3-C0AA4629DF72}" srcOrd="0" destOrd="0" presId="urn:microsoft.com/office/officeart/2005/8/layout/matrix3"/>
    <dgm:cxn modelId="{207659DF-8065-4234-995B-F52B032F5C6C}" type="presParOf" srcId="{9B2689E0-BD3A-44F5-85FA-AE8DB4320DA1}" destId="{A0B31A85-DC36-40B1-B82C-D21AD8D3F323}" srcOrd="1" destOrd="0" presId="urn:microsoft.com/office/officeart/2005/8/layout/matrix3"/>
    <dgm:cxn modelId="{99ED889E-157D-4002-8053-9D3FC4826791}" type="presParOf" srcId="{9B2689E0-BD3A-44F5-85FA-AE8DB4320DA1}" destId="{80664CD2-F169-4F93-8018-213614921485}" srcOrd="2" destOrd="0" presId="urn:microsoft.com/office/officeart/2005/8/layout/matrix3"/>
    <dgm:cxn modelId="{33D502C7-F06A-482C-B8C3-FD82132F78F5}" type="presParOf" srcId="{9B2689E0-BD3A-44F5-85FA-AE8DB4320DA1}" destId="{209917A4-8B70-4C54-81EB-42D1A43FFC35}" srcOrd="3" destOrd="0" presId="urn:microsoft.com/office/officeart/2005/8/layout/matrix3"/>
    <dgm:cxn modelId="{742B2F66-02EC-4344-AAC7-B9903F0049AE}" type="presParOf" srcId="{9B2689E0-BD3A-44F5-85FA-AE8DB4320DA1}" destId="{85B294DC-6486-4AE9-91BE-F494291ED8CB}" srcOrd="4" destOrd="0" presId="urn:microsoft.com/office/officeart/2005/8/layout/matrix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4F8BD-3350-4588-A850-607170B1CEB8}">
      <dsp:nvSpPr>
        <dsp:cNvPr id="0" name=""/>
        <dsp:cNvSpPr/>
      </dsp:nvSpPr>
      <dsp:spPr>
        <a:xfrm>
          <a:off x="-30242" y="6804"/>
          <a:ext cx="5128735" cy="310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C3D16-03DA-4C24-8903-6C68BD9980E8}">
      <dsp:nvSpPr>
        <dsp:cNvPr id="0" name=""/>
        <dsp:cNvSpPr/>
      </dsp:nvSpPr>
      <dsp:spPr>
        <a:xfrm>
          <a:off x="63624" y="76623"/>
          <a:ext cx="171001" cy="17066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E4C984-4BAB-4A5A-9805-CB9C39D33FFD}">
      <dsp:nvSpPr>
        <dsp:cNvPr id="0" name=""/>
        <dsp:cNvSpPr/>
      </dsp:nvSpPr>
      <dsp:spPr>
        <a:xfrm>
          <a:off x="328493" y="6804"/>
          <a:ext cx="4651785" cy="52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19" tIns="55419" rIns="55419" bIns="55419" numCol="1" spcCol="1270" anchor="ctr" anchorCtr="0">
          <a:noAutofit/>
        </a:bodyPr>
        <a:lstStyle/>
        <a:p>
          <a:pPr lvl="0" algn="l" defTabSz="622300">
            <a:lnSpc>
              <a:spcPct val="100000"/>
            </a:lnSpc>
            <a:spcBef>
              <a:spcPct val="0"/>
            </a:spcBef>
            <a:spcAft>
              <a:spcPct val="35000"/>
            </a:spcAft>
          </a:pPr>
          <a:r>
            <a:rPr lang="en-US" sz="1400" kern="1200" dirty="0"/>
            <a:t>Soft Market vs Hard Market</a:t>
          </a:r>
        </a:p>
      </dsp:txBody>
      <dsp:txXfrm>
        <a:off x="328493" y="6804"/>
        <a:ext cx="4651785" cy="523640"/>
      </dsp:txXfrm>
    </dsp:sp>
    <dsp:sp modelId="{A99C665B-ECF1-497C-8C8C-6B37B6711019}">
      <dsp:nvSpPr>
        <dsp:cNvPr id="0" name=""/>
        <dsp:cNvSpPr/>
      </dsp:nvSpPr>
      <dsp:spPr>
        <a:xfrm>
          <a:off x="-30242" y="661354"/>
          <a:ext cx="5128735" cy="310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C1EDA-3826-465C-BE25-358D9BD63B0A}">
      <dsp:nvSpPr>
        <dsp:cNvPr id="0" name=""/>
        <dsp:cNvSpPr/>
      </dsp:nvSpPr>
      <dsp:spPr>
        <a:xfrm>
          <a:off x="63624" y="731173"/>
          <a:ext cx="171001" cy="17066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1D8B0-B9E0-46F3-B964-86BCCE791C08}">
      <dsp:nvSpPr>
        <dsp:cNvPr id="0" name=""/>
        <dsp:cNvSpPr/>
      </dsp:nvSpPr>
      <dsp:spPr>
        <a:xfrm>
          <a:off x="328493" y="661354"/>
          <a:ext cx="4651785" cy="52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19" tIns="55419" rIns="55419" bIns="55419" numCol="1" spcCol="1270" anchor="ctr" anchorCtr="0">
          <a:noAutofit/>
        </a:bodyPr>
        <a:lstStyle/>
        <a:p>
          <a:pPr lvl="0" algn="l" defTabSz="622300">
            <a:lnSpc>
              <a:spcPct val="100000"/>
            </a:lnSpc>
            <a:spcBef>
              <a:spcPct val="0"/>
            </a:spcBef>
            <a:spcAft>
              <a:spcPct val="35000"/>
            </a:spcAft>
          </a:pPr>
          <a:r>
            <a:rPr lang="en-US" sz="1400" kern="1200" dirty="0"/>
            <a:t>Increase in Property values (TIV), crime scores, roof ACV</a:t>
          </a:r>
        </a:p>
      </dsp:txBody>
      <dsp:txXfrm>
        <a:off x="328493" y="661354"/>
        <a:ext cx="4651785" cy="523640"/>
      </dsp:txXfrm>
    </dsp:sp>
    <dsp:sp modelId="{A943CDFD-55E9-4396-A522-D64A636773CF}">
      <dsp:nvSpPr>
        <dsp:cNvPr id="0" name=""/>
        <dsp:cNvSpPr/>
      </dsp:nvSpPr>
      <dsp:spPr>
        <a:xfrm>
          <a:off x="-30242" y="1315904"/>
          <a:ext cx="5128735" cy="310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B72E0-6847-40D2-B5BC-C98510342B6B}">
      <dsp:nvSpPr>
        <dsp:cNvPr id="0" name=""/>
        <dsp:cNvSpPr/>
      </dsp:nvSpPr>
      <dsp:spPr>
        <a:xfrm>
          <a:off x="63624" y="1385723"/>
          <a:ext cx="171001" cy="17066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F2B95-5E0F-40B8-8B84-CE6E0CF11CF8}">
      <dsp:nvSpPr>
        <dsp:cNvPr id="0" name=""/>
        <dsp:cNvSpPr/>
      </dsp:nvSpPr>
      <dsp:spPr>
        <a:xfrm>
          <a:off x="149795" y="1333713"/>
          <a:ext cx="5009182" cy="52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19" tIns="55419" rIns="55419" bIns="55419" numCol="1" spcCol="1270" anchor="ctr" anchorCtr="0">
          <a:noAutofit/>
        </a:bodyPr>
        <a:lstStyle/>
        <a:p>
          <a:pPr lvl="0" algn="l" defTabSz="622300">
            <a:lnSpc>
              <a:spcPct val="100000"/>
            </a:lnSpc>
            <a:spcBef>
              <a:spcPct val="0"/>
            </a:spcBef>
            <a:spcAft>
              <a:spcPct val="35000"/>
            </a:spcAft>
          </a:pPr>
          <a:r>
            <a:rPr lang="en-US" sz="1400" kern="1200" dirty="0"/>
            <a:t>  Deductible Structure (per unit, water damage, $100K, %)</a:t>
          </a:r>
        </a:p>
      </dsp:txBody>
      <dsp:txXfrm>
        <a:off x="149795" y="1333713"/>
        <a:ext cx="5009182" cy="523640"/>
      </dsp:txXfrm>
    </dsp:sp>
    <dsp:sp modelId="{1A6574E7-387A-4BCE-AA80-16BCED9A1638}">
      <dsp:nvSpPr>
        <dsp:cNvPr id="0" name=""/>
        <dsp:cNvSpPr/>
      </dsp:nvSpPr>
      <dsp:spPr>
        <a:xfrm>
          <a:off x="-30242" y="1970455"/>
          <a:ext cx="5128735" cy="310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6EAB2-AB77-407B-AF86-0A58B963C725}">
      <dsp:nvSpPr>
        <dsp:cNvPr id="0" name=""/>
        <dsp:cNvSpPr/>
      </dsp:nvSpPr>
      <dsp:spPr>
        <a:xfrm>
          <a:off x="63624" y="2040273"/>
          <a:ext cx="171001" cy="17066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E69DC-A00D-4BAB-890C-83E9671707F4}">
      <dsp:nvSpPr>
        <dsp:cNvPr id="0" name=""/>
        <dsp:cNvSpPr/>
      </dsp:nvSpPr>
      <dsp:spPr>
        <a:xfrm>
          <a:off x="328493" y="1809796"/>
          <a:ext cx="4651785" cy="52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19" tIns="55419" rIns="55419" bIns="55419" numCol="1" spcCol="1270" anchor="ctr" anchorCtr="0">
          <a:noAutofit/>
        </a:bodyPr>
        <a:lstStyle/>
        <a:p>
          <a:pPr lvl="0" algn="l" defTabSz="622300">
            <a:lnSpc>
              <a:spcPct val="100000"/>
            </a:lnSpc>
            <a:spcBef>
              <a:spcPct val="0"/>
            </a:spcBef>
            <a:spcAft>
              <a:spcPct val="35000"/>
            </a:spcAft>
          </a:pPr>
          <a:endParaRPr lang="en-US" sz="1400" kern="1200" dirty="0"/>
        </a:p>
        <a:p>
          <a:pPr lvl="0" algn="l" defTabSz="622300">
            <a:lnSpc>
              <a:spcPct val="100000"/>
            </a:lnSpc>
            <a:spcBef>
              <a:spcPct val="0"/>
            </a:spcBef>
            <a:spcAft>
              <a:spcPct val="35000"/>
            </a:spcAft>
          </a:pPr>
          <a:r>
            <a:rPr lang="en-US" sz="1400" kern="1200" dirty="0"/>
            <a:t>Strict underwriting guidelines: age 20+, electrical (Aluminum Wiring, FPE), plumbing, rental occupancy</a:t>
          </a:r>
        </a:p>
      </dsp:txBody>
      <dsp:txXfrm>
        <a:off x="328493" y="1809796"/>
        <a:ext cx="4651785" cy="523640"/>
      </dsp:txXfrm>
    </dsp:sp>
    <dsp:sp modelId="{C538A35A-4B8F-40BC-BAA8-72A5B48FCA5E}">
      <dsp:nvSpPr>
        <dsp:cNvPr id="0" name=""/>
        <dsp:cNvSpPr/>
      </dsp:nvSpPr>
      <dsp:spPr>
        <a:xfrm>
          <a:off x="-30242" y="2625005"/>
          <a:ext cx="5128735" cy="310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095E6-3300-4378-A1B9-57FC02A0E7D9}">
      <dsp:nvSpPr>
        <dsp:cNvPr id="0" name=""/>
        <dsp:cNvSpPr/>
      </dsp:nvSpPr>
      <dsp:spPr>
        <a:xfrm>
          <a:off x="63624" y="2694823"/>
          <a:ext cx="171001" cy="17066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19A267-8DAA-4867-9D7B-6015BE19B94B}">
      <dsp:nvSpPr>
        <dsp:cNvPr id="0" name=""/>
        <dsp:cNvSpPr/>
      </dsp:nvSpPr>
      <dsp:spPr>
        <a:xfrm>
          <a:off x="328493" y="2625005"/>
          <a:ext cx="4651785" cy="52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19" tIns="55419" rIns="55419" bIns="55419" numCol="1" spcCol="1270" anchor="ctr" anchorCtr="0">
          <a:noAutofit/>
        </a:bodyPr>
        <a:lstStyle/>
        <a:p>
          <a:pPr lvl="0" algn="l" defTabSz="622300">
            <a:lnSpc>
              <a:spcPct val="100000"/>
            </a:lnSpc>
            <a:spcBef>
              <a:spcPct val="0"/>
            </a:spcBef>
            <a:spcAft>
              <a:spcPct val="35000"/>
            </a:spcAft>
          </a:pPr>
          <a:endParaRPr lang="en-US" sz="1400" kern="1200" dirty="0"/>
        </a:p>
      </dsp:txBody>
      <dsp:txXfrm>
        <a:off x="328493" y="2625005"/>
        <a:ext cx="4651785" cy="523640"/>
      </dsp:txXfrm>
    </dsp:sp>
    <dsp:sp modelId="{77A2417C-C66E-47FA-948A-09D9A6811659}">
      <dsp:nvSpPr>
        <dsp:cNvPr id="0" name=""/>
        <dsp:cNvSpPr/>
      </dsp:nvSpPr>
      <dsp:spPr>
        <a:xfrm>
          <a:off x="-30242" y="3279555"/>
          <a:ext cx="5128735" cy="31030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73ABB-989C-4102-B320-DD30FEA858AD}">
      <dsp:nvSpPr>
        <dsp:cNvPr id="0" name=""/>
        <dsp:cNvSpPr/>
      </dsp:nvSpPr>
      <dsp:spPr>
        <a:xfrm>
          <a:off x="63624" y="3349374"/>
          <a:ext cx="171001" cy="170667"/>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B64950-9926-443B-9D5F-18FA1338E848}">
      <dsp:nvSpPr>
        <dsp:cNvPr id="0" name=""/>
        <dsp:cNvSpPr/>
      </dsp:nvSpPr>
      <dsp:spPr>
        <a:xfrm>
          <a:off x="328493" y="3279555"/>
          <a:ext cx="4651785" cy="52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419" tIns="55419" rIns="55419" bIns="55419" numCol="1" spcCol="1270" anchor="ctr" anchorCtr="0">
          <a:noAutofit/>
        </a:bodyPr>
        <a:lstStyle/>
        <a:p>
          <a:pPr lvl="0" algn="l" defTabSz="622300">
            <a:lnSpc>
              <a:spcPct val="100000"/>
            </a:lnSpc>
            <a:spcBef>
              <a:spcPct val="0"/>
            </a:spcBef>
            <a:spcAft>
              <a:spcPct val="35000"/>
            </a:spcAft>
          </a:pPr>
          <a:endParaRPr lang="en-US" sz="1400" kern="1200" dirty="0"/>
        </a:p>
      </dsp:txBody>
      <dsp:txXfrm>
        <a:off x="328493" y="3279555"/>
        <a:ext cx="4651785" cy="523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0C672-460E-4F94-B173-6A69126FB231}">
      <dsp:nvSpPr>
        <dsp:cNvPr id="0" name=""/>
        <dsp:cNvSpPr/>
      </dsp:nvSpPr>
      <dsp:spPr>
        <a:xfrm>
          <a:off x="396137" y="-69927"/>
          <a:ext cx="5151324" cy="5151324"/>
        </a:xfrm>
        <a:prstGeom prst="circularArrow">
          <a:avLst>
            <a:gd name="adj1" fmla="val 5544"/>
            <a:gd name="adj2" fmla="val 330680"/>
            <a:gd name="adj3" fmla="val 14876599"/>
            <a:gd name="adj4" fmla="val 1674619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7A911-72CF-47D2-B75B-1A50657FF1A3}">
      <dsp:nvSpPr>
        <dsp:cNvPr id="0" name=""/>
        <dsp:cNvSpPr/>
      </dsp:nvSpPr>
      <dsp:spPr>
        <a:xfrm>
          <a:off x="2378310" y="2828"/>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Built in 1963</a:t>
          </a:r>
        </a:p>
      </dsp:txBody>
      <dsp:txXfrm>
        <a:off x="2407282" y="31800"/>
        <a:ext cx="1129034" cy="535545"/>
      </dsp:txXfrm>
    </dsp:sp>
    <dsp:sp modelId="{40BAD99A-385D-46A5-986B-045C123232E0}">
      <dsp:nvSpPr>
        <dsp:cNvPr id="0" name=""/>
        <dsp:cNvSpPr/>
      </dsp:nvSpPr>
      <dsp:spPr>
        <a:xfrm>
          <a:off x="3669514" y="422366"/>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a:t>MNC Construction</a:t>
          </a:r>
          <a:endParaRPr lang="en-US" sz="1000" kern="1200" dirty="0"/>
        </a:p>
      </dsp:txBody>
      <dsp:txXfrm>
        <a:off x="3698486" y="451338"/>
        <a:ext cx="1129034" cy="535545"/>
      </dsp:txXfrm>
    </dsp:sp>
    <dsp:sp modelId="{41805C54-0739-458E-8503-74831DFA900B}">
      <dsp:nvSpPr>
        <dsp:cNvPr id="0" name=""/>
        <dsp:cNvSpPr/>
      </dsp:nvSpPr>
      <dsp:spPr>
        <a:xfrm>
          <a:off x="4467521" y="1520729"/>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375 units</a:t>
          </a:r>
        </a:p>
      </dsp:txBody>
      <dsp:txXfrm>
        <a:off x="4496493" y="1549701"/>
        <a:ext cx="1129034" cy="535545"/>
      </dsp:txXfrm>
    </dsp:sp>
    <dsp:sp modelId="{5200F40E-A1BC-4D1C-B37E-C9B6DACDA01D}">
      <dsp:nvSpPr>
        <dsp:cNvPr id="0" name=""/>
        <dsp:cNvSpPr/>
      </dsp:nvSpPr>
      <dsp:spPr>
        <a:xfrm>
          <a:off x="4467521" y="2878381"/>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6-story mid-rise</a:t>
          </a:r>
        </a:p>
      </dsp:txBody>
      <dsp:txXfrm>
        <a:off x="4496493" y="2907353"/>
        <a:ext cx="1129034" cy="535545"/>
      </dsp:txXfrm>
    </dsp:sp>
    <dsp:sp modelId="{3C58B472-C8F6-42C7-B324-68D33CB8C15B}">
      <dsp:nvSpPr>
        <dsp:cNvPr id="0" name=""/>
        <dsp:cNvSpPr/>
      </dsp:nvSpPr>
      <dsp:spPr>
        <a:xfrm>
          <a:off x="3669514" y="3976744"/>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10% sprinklered</a:t>
          </a:r>
        </a:p>
      </dsp:txBody>
      <dsp:txXfrm>
        <a:off x="3698486" y="4005716"/>
        <a:ext cx="1129034" cy="535545"/>
      </dsp:txXfrm>
    </dsp:sp>
    <dsp:sp modelId="{A87A4615-D477-4390-B363-BCBBA5C8739A}">
      <dsp:nvSpPr>
        <dsp:cNvPr id="0" name=""/>
        <dsp:cNvSpPr/>
      </dsp:nvSpPr>
      <dsp:spPr>
        <a:xfrm>
          <a:off x="2378310" y="4396282"/>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No property losses over 5-years</a:t>
          </a:r>
        </a:p>
      </dsp:txBody>
      <dsp:txXfrm>
        <a:off x="2407282" y="4425254"/>
        <a:ext cx="1129034" cy="535545"/>
      </dsp:txXfrm>
    </dsp:sp>
    <dsp:sp modelId="{0A9BE67D-D988-4CF1-A622-5970E24BED72}">
      <dsp:nvSpPr>
        <dsp:cNvPr id="0" name=""/>
        <dsp:cNvSpPr/>
      </dsp:nvSpPr>
      <dsp:spPr>
        <a:xfrm>
          <a:off x="1087107" y="3976744"/>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Building Value $71,511,522 Million</a:t>
          </a:r>
        </a:p>
      </dsp:txBody>
      <dsp:txXfrm>
        <a:off x="1116079" y="4005716"/>
        <a:ext cx="1129034" cy="535545"/>
      </dsp:txXfrm>
    </dsp:sp>
    <dsp:sp modelId="{989D1B6E-9058-4B79-A3E5-29AC366DFD62}">
      <dsp:nvSpPr>
        <dsp:cNvPr id="0" name=""/>
        <dsp:cNvSpPr/>
      </dsp:nvSpPr>
      <dsp:spPr>
        <a:xfrm>
          <a:off x="289099" y="2878381"/>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9/1/2021 </a:t>
          </a:r>
        </a:p>
        <a:p>
          <a:pPr lvl="0" algn="ctr" defTabSz="444500">
            <a:lnSpc>
              <a:spcPct val="90000"/>
            </a:lnSpc>
            <a:spcBef>
              <a:spcPct val="0"/>
            </a:spcBef>
            <a:spcAft>
              <a:spcPct val="35000"/>
            </a:spcAft>
          </a:pPr>
          <a:r>
            <a:rPr lang="en-US" sz="1000" kern="1200" dirty="0"/>
            <a:t>Expiring premium $90,000</a:t>
          </a:r>
        </a:p>
      </dsp:txBody>
      <dsp:txXfrm>
        <a:off x="318071" y="2907353"/>
        <a:ext cx="1129034" cy="535545"/>
      </dsp:txXfrm>
    </dsp:sp>
    <dsp:sp modelId="{33DC1FDC-524C-46E7-9944-ECADB09B771C}">
      <dsp:nvSpPr>
        <dsp:cNvPr id="0" name=""/>
        <dsp:cNvSpPr/>
      </dsp:nvSpPr>
      <dsp:spPr>
        <a:xfrm>
          <a:off x="289099" y="1520729"/>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Deductible $10K</a:t>
          </a:r>
        </a:p>
      </dsp:txBody>
      <dsp:txXfrm>
        <a:off x="318071" y="1549701"/>
        <a:ext cx="1129034" cy="535545"/>
      </dsp:txXfrm>
    </dsp:sp>
    <dsp:sp modelId="{09A85784-9AFB-4174-8FC4-0924B910F6FB}">
      <dsp:nvSpPr>
        <dsp:cNvPr id="0" name=""/>
        <dsp:cNvSpPr/>
      </dsp:nvSpPr>
      <dsp:spPr>
        <a:xfrm>
          <a:off x="1087107" y="422366"/>
          <a:ext cx="1186978" cy="59348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Incumbent carrier non-renewed </a:t>
          </a:r>
        </a:p>
      </dsp:txBody>
      <dsp:txXfrm>
        <a:off x="1116079" y="451338"/>
        <a:ext cx="1129034" cy="535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A6DCC-2F25-45AA-ABB3-C0AA4629DF72}">
      <dsp:nvSpPr>
        <dsp:cNvPr id="0" name=""/>
        <dsp:cNvSpPr/>
      </dsp:nvSpPr>
      <dsp:spPr>
        <a:xfrm>
          <a:off x="1409700" y="0"/>
          <a:ext cx="5029199" cy="50291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B31A85-DC36-40B1-B82C-D21AD8D3F323}">
      <dsp:nvSpPr>
        <dsp:cNvPr id="0" name=""/>
        <dsp:cNvSpPr/>
      </dsp:nvSpPr>
      <dsp:spPr>
        <a:xfrm>
          <a:off x="1887474" y="477773"/>
          <a:ext cx="1961388" cy="1961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 Carrier may exclude, resulting in denied claims</a:t>
          </a:r>
        </a:p>
        <a:p>
          <a:pPr lvl="0" algn="l" defTabSz="666750">
            <a:lnSpc>
              <a:spcPct val="90000"/>
            </a:lnSpc>
            <a:spcBef>
              <a:spcPct val="0"/>
            </a:spcBef>
            <a:spcAft>
              <a:spcPct val="35000"/>
            </a:spcAft>
          </a:pPr>
          <a:r>
            <a:rPr lang="en-US" sz="1500" kern="1200" dirty="0"/>
            <a:t>- Financial impact: Pay out of pocket</a:t>
          </a:r>
        </a:p>
      </dsp:txBody>
      <dsp:txXfrm>
        <a:off x="1983221" y="573520"/>
        <a:ext cx="1769894" cy="1769894"/>
      </dsp:txXfrm>
    </dsp:sp>
    <dsp:sp modelId="{80664CD2-F169-4F93-8018-213614921485}">
      <dsp:nvSpPr>
        <dsp:cNvPr id="0" name=""/>
        <dsp:cNvSpPr/>
      </dsp:nvSpPr>
      <dsp:spPr>
        <a:xfrm>
          <a:off x="3996776" y="477773"/>
          <a:ext cx="1967311" cy="1961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 Increased claims</a:t>
          </a:r>
        </a:p>
        <a:p>
          <a:pPr lvl="0" algn="l" defTabSz="666750">
            <a:lnSpc>
              <a:spcPct val="90000"/>
            </a:lnSpc>
            <a:spcBef>
              <a:spcPct val="0"/>
            </a:spcBef>
            <a:spcAft>
              <a:spcPct val="35000"/>
            </a:spcAft>
          </a:pPr>
          <a:r>
            <a:rPr lang="en-US" sz="1500" kern="1200" dirty="0"/>
            <a:t>- Financial impact: Renewal Increase   (5 years) or Non-renewal</a:t>
          </a:r>
        </a:p>
        <a:p>
          <a:pPr lvl="0" algn="l" defTabSz="666750">
            <a:lnSpc>
              <a:spcPct val="90000"/>
            </a:lnSpc>
            <a:spcBef>
              <a:spcPct val="0"/>
            </a:spcBef>
            <a:spcAft>
              <a:spcPct val="35000"/>
            </a:spcAft>
          </a:pPr>
          <a:r>
            <a:rPr lang="en-US" sz="1500" kern="1200" dirty="0"/>
            <a:t>-Higher deductible</a:t>
          </a:r>
        </a:p>
      </dsp:txBody>
      <dsp:txXfrm>
        <a:off x="4092523" y="573520"/>
        <a:ext cx="1775817" cy="1769894"/>
      </dsp:txXfrm>
    </dsp:sp>
    <dsp:sp modelId="{209917A4-8B70-4C54-81EB-42D1A43FFC35}">
      <dsp:nvSpPr>
        <dsp:cNvPr id="0" name=""/>
        <dsp:cNvSpPr/>
      </dsp:nvSpPr>
      <dsp:spPr>
        <a:xfrm>
          <a:off x="1887474" y="2590038"/>
          <a:ext cx="1961388" cy="1961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 Long Mandatory Loss Control Rec’s</a:t>
          </a:r>
        </a:p>
        <a:p>
          <a:pPr lvl="0" algn="l" defTabSz="666750">
            <a:lnSpc>
              <a:spcPct val="90000"/>
            </a:lnSpc>
            <a:spcBef>
              <a:spcPct val="0"/>
            </a:spcBef>
            <a:spcAft>
              <a:spcPct val="35000"/>
            </a:spcAft>
          </a:pPr>
          <a:r>
            <a:rPr lang="en-US" sz="1500" kern="1200" dirty="0"/>
            <a:t>- Financial Impact: Special assessment or obtain a loan</a:t>
          </a:r>
        </a:p>
      </dsp:txBody>
      <dsp:txXfrm>
        <a:off x="1983221" y="2685785"/>
        <a:ext cx="1769894" cy="1769894"/>
      </dsp:txXfrm>
    </dsp:sp>
    <dsp:sp modelId="{85B294DC-6486-4AE9-91BE-F494291ED8CB}">
      <dsp:nvSpPr>
        <dsp:cNvPr id="0" name=""/>
        <dsp:cNvSpPr/>
      </dsp:nvSpPr>
      <dsp:spPr>
        <a:xfrm>
          <a:off x="3999738" y="2590038"/>
          <a:ext cx="1961388" cy="1961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 No alternative carriers willing to make an offer</a:t>
          </a:r>
        </a:p>
        <a:p>
          <a:pPr lvl="0" algn="l" defTabSz="666750">
            <a:lnSpc>
              <a:spcPct val="90000"/>
            </a:lnSpc>
            <a:spcBef>
              <a:spcPct val="0"/>
            </a:spcBef>
            <a:spcAft>
              <a:spcPct val="35000"/>
            </a:spcAft>
          </a:pPr>
          <a:r>
            <a:rPr lang="en-US" sz="1500" kern="1200" dirty="0"/>
            <a:t>- Financial Impact: No leverage for competitive bids</a:t>
          </a:r>
        </a:p>
      </dsp:txBody>
      <dsp:txXfrm>
        <a:off x="4095485" y="2685785"/>
        <a:ext cx="1769894" cy="17698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eaLnBrk="0" hangingPunct="0">
              <a:defRPr sz="1200">
                <a:latin typeface="Arial" charset="0"/>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l" eaLnBrk="0" hangingPunct="0">
              <a:defRPr sz="1200">
                <a:latin typeface="Arial" charset="0"/>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0" hangingPunct="0">
              <a:defRPr sz="1200"/>
            </a:lvl1pPr>
          </a:lstStyle>
          <a:p>
            <a:pPr>
              <a:defRPr/>
            </a:pPr>
            <a:fld id="{22424ACB-1EE0-4916-BCE6-44928E0D7433}" type="slidenum">
              <a:rPr lang="en-US" altLang="en-US"/>
              <a:pPr>
                <a:defRPr/>
              </a:pPr>
              <a:t>‹#›</a:t>
            </a:fld>
            <a:endParaRPr lang="en-US" altLang="en-US"/>
          </a:p>
        </p:txBody>
      </p:sp>
    </p:spTree>
    <p:extLst>
      <p:ext uri="{BB962C8B-B14F-4D97-AF65-F5344CB8AC3E}">
        <p14:creationId xmlns:p14="http://schemas.microsoft.com/office/powerpoint/2010/main" val="355123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eaLnBrk="0" hangingPunct="0">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eaLnBrk="0" hangingPunct="0">
              <a:defRPr sz="1200">
                <a:latin typeface="Arial" charset="0"/>
              </a:defRPr>
            </a:lvl1pPr>
          </a:lstStyle>
          <a:p>
            <a:pPr>
              <a:defRPr/>
            </a:pPr>
            <a:fld id="{32B2F546-EE36-4ABB-88AA-19A3950830C5}" type="datetimeFigureOut">
              <a:rPr lang="en-US"/>
              <a:pPr>
                <a:defRPr/>
              </a:pPr>
              <a:t>9/28/2022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eaLnBrk="0" hangingPunct="0">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35" tIns="45718" rIns="91435" bIns="45718" numCol="1" anchor="b" anchorCtr="0" compatLnSpc="1">
            <a:prstTxWarp prst="textNoShape">
              <a:avLst/>
            </a:prstTxWarp>
          </a:bodyPr>
          <a:lstStyle>
            <a:lvl1pPr algn="r" eaLnBrk="0" hangingPunct="0">
              <a:defRPr sz="1200"/>
            </a:lvl1pPr>
          </a:lstStyle>
          <a:p>
            <a:pPr>
              <a:defRPr/>
            </a:pPr>
            <a:fld id="{C187DA11-D05F-4E82-B0F5-67747799F88A}" type="slidenum">
              <a:rPr lang="en-US" altLang="en-US"/>
              <a:pPr>
                <a:defRPr/>
              </a:pPr>
              <a:t>‹#›</a:t>
            </a:fld>
            <a:endParaRPr lang="en-US" altLang="en-US"/>
          </a:p>
        </p:txBody>
      </p:sp>
    </p:spTree>
    <p:extLst>
      <p:ext uri="{BB962C8B-B14F-4D97-AF65-F5344CB8AC3E}">
        <p14:creationId xmlns:p14="http://schemas.microsoft.com/office/powerpoint/2010/main" val="3546996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4A4A4A"/>
                </a:solidFill>
                <a:effectLst/>
                <a:latin typeface="Roboto" panose="020B0604020202020204" pitchFamily="2" charset="0"/>
              </a:rPr>
              <a:t>Breaking Point: Aging Infrastructures</a:t>
            </a:r>
            <a:endParaRPr lang="en-US" b="0" i="0" dirty="0">
              <a:solidFill>
                <a:srgbClr val="4A4A4A"/>
              </a:solidFill>
              <a:effectLst/>
              <a:latin typeface="Roboto" panose="020B0604020202020204" pitchFamily="2" charset="0"/>
            </a:endParaRPr>
          </a:p>
          <a:p>
            <a:pPr algn="l"/>
            <a:r>
              <a:rPr lang="en-US" b="0" i="0" dirty="0">
                <a:solidFill>
                  <a:srgbClr val="4A4A4A"/>
                </a:solidFill>
                <a:effectLst/>
                <a:latin typeface="Roboto" panose="020B0604020202020204" pitchFamily="2" charset="0"/>
              </a:rPr>
              <a:t>The Surfside tragedy has created a lot of attention around the need to plan for aging infrastructure. CAI's Foundation for Community Association Research (FCAR) identified the need for and lack of awareness around the subject in 2020. We discuss this very important and timely topic, what it means, and how it impacts community associations.</a:t>
            </a:r>
            <a:br>
              <a:rPr lang="en-US" b="0" i="0" dirty="0">
                <a:solidFill>
                  <a:srgbClr val="4A4A4A"/>
                </a:solidFill>
                <a:effectLst/>
                <a:latin typeface="Roboto" panose="020B0604020202020204" pitchFamily="2" charset="0"/>
              </a:rPr>
            </a:br>
            <a:r>
              <a:rPr lang="en-US" b="0" i="0" dirty="0">
                <a:solidFill>
                  <a:srgbClr val="4A4A4A"/>
                </a:solidFill>
                <a:effectLst/>
                <a:latin typeface="Roboto" panose="020B0604020202020204" pitchFamily="2" charset="0"/>
              </a:rPr>
              <a:t/>
            </a:r>
            <a:br>
              <a:rPr lang="en-US" b="0" i="0" dirty="0">
                <a:solidFill>
                  <a:srgbClr val="4A4A4A"/>
                </a:solidFill>
                <a:effectLst/>
                <a:latin typeface="Roboto" panose="020B0604020202020204" pitchFamily="2" charset="0"/>
              </a:rPr>
            </a:br>
            <a:r>
              <a:rPr lang="en-US" b="0" i="0" dirty="0">
                <a:solidFill>
                  <a:srgbClr val="4A4A4A"/>
                </a:solidFill>
                <a:effectLst/>
                <a:latin typeface="Roboto" panose="020B0604020202020204" pitchFamily="2" charset="0"/>
              </a:rPr>
              <a:t>1. Proper planning: prepare an association to rethink how to budget for hidden infrastructure costs</a:t>
            </a:r>
            <a:br>
              <a:rPr lang="en-US" b="0" i="0" dirty="0">
                <a:solidFill>
                  <a:srgbClr val="4A4A4A"/>
                </a:solidFill>
                <a:effectLst/>
                <a:latin typeface="Roboto" panose="020B0604020202020204" pitchFamily="2" charset="0"/>
              </a:rPr>
            </a:br>
            <a:r>
              <a:rPr lang="en-US" b="0" i="0" dirty="0">
                <a:solidFill>
                  <a:srgbClr val="4A4A4A"/>
                </a:solidFill>
                <a:effectLst/>
                <a:latin typeface="Roboto" panose="020B0604020202020204" pitchFamily="2" charset="0"/>
              </a:rPr>
              <a:t>2. Realistic Reserve Study scope of work and how to supplement it</a:t>
            </a:r>
            <a:br>
              <a:rPr lang="en-US" b="0" i="0" dirty="0">
                <a:solidFill>
                  <a:srgbClr val="4A4A4A"/>
                </a:solidFill>
                <a:effectLst/>
                <a:latin typeface="Roboto" panose="020B0604020202020204" pitchFamily="2" charset="0"/>
              </a:rPr>
            </a:br>
            <a:r>
              <a:rPr lang="en-US" b="0" i="0" dirty="0">
                <a:solidFill>
                  <a:srgbClr val="4A4A4A"/>
                </a:solidFill>
                <a:effectLst/>
                <a:latin typeface="Roboto" panose="020B0604020202020204" pitchFamily="2" charset="0"/>
              </a:rPr>
              <a:t>3. Who has the obligation to pay for deferred maintenance and hidden damage</a:t>
            </a:r>
          </a:p>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a:t>
            </a:fld>
            <a:endParaRPr lang="en-US" altLang="en-US"/>
          </a:p>
        </p:txBody>
      </p:sp>
    </p:spTree>
    <p:extLst>
      <p:ext uri="{BB962C8B-B14F-4D97-AF65-F5344CB8AC3E}">
        <p14:creationId xmlns:p14="http://schemas.microsoft.com/office/powerpoint/2010/main" val="140953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10</a:t>
            </a:fld>
            <a:endParaRPr lang="en-US" altLang="en-US"/>
          </a:p>
        </p:txBody>
      </p:sp>
    </p:spTree>
    <p:extLst>
      <p:ext uri="{BB962C8B-B14F-4D97-AF65-F5344CB8AC3E}">
        <p14:creationId xmlns:p14="http://schemas.microsoft.com/office/powerpoint/2010/main" val="319078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11</a:t>
            </a:fld>
            <a:endParaRPr lang="en-US" altLang="en-US"/>
          </a:p>
        </p:txBody>
      </p:sp>
    </p:spTree>
    <p:extLst>
      <p:ext uri="{BB962C8B-B14F-4D97-AF65-F5344CB8AC3E}">
        <p14:creationId xmlns:p14="http://schemas.microsoft.com/office/powerpoint/2010/main" val="212335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12</a:t>
            </a:fld>
            <a:endParaRPr lang="en-US" altLang="en-US"/>
          </a:p>
        </p:txBody>
      </p:sp>
    </p:spTree>
    <p:extLst>
      <p:ext uri="{BB962C8B-B14F-4D97-AF65-F5344CB8AC3E}">
        <p14:creationId xmlns:p14="http://schemas.microsoft.com/office/powerpoint/2010/main" val="263259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13</a:t>
            </a:fld>
            <a:endParaRPr lang="en-US" altLang="en-US"/>
          </a:p>
        </p:txBody>
      </p:sp>
    </p:spTree>
    <p:extLst>
      <p:ext uri="{BB962C8B-B14F-4D97-AF65-F5344CB8AC3E}">
        <p14:creationId xmlns:p14="http://schemas.microsoft.com/office/powerpoint/2010/main" val="1618189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14</a:t>
            </a:fld>
            <a:endParaRPr lang="en-US" altLang="en-US"/>
          </a:p>
        </p:txBody>
      </p:sp>
    </p:spTree>
    <p:extLst>
      <p:ext uri="{BB962C8B-B14F-4D97-AF65-F5344CB8AC3E}">
        <p14:creationId xmlns:p14="http://schemas.microsoft.com/office/powerpoint/2010/main" val="294723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15</a:t>
            </a:fld>
            <a:endParaRPr lang="en-US" altLang="en-US"/>
          </a:p>
        </p:txBody>
      </p:sp>
    </p:spTree>
    <p:extLst>
      <p:ext uri="{BB962C8B-B14F-4D97-AF65-F5344CB8AC3E}">
        <p14:creationId xmlns:p14="http://schemas.microsoft.com/office/powerpoint/2010/main" val="132045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a:p>
            <a:endParaRPr lang="en-US" dirty="0"/>
          </a:p>
          <a:p>
            <a:r>
              <a:rPr lang="en-US" dirty="0"/>
              <a:t>30 minutes, </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17</a:t>
            </a:fld>
            <a:endParaRPr lang="en-US" altLang="en-US"/>
          </a:p>
        </p:txBody>
      </p:sp>
    </p:spTree>
    <p:extLst>
      <p:ext uri="{BB962C8B-B14F-4D97-AF65-F5344CB8AC3E}">
        <p14:creationId xmlns:p14="http://schemas.microsoft.com/office/powerpoint/2010/main" val="216602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18</a:t>
            </a:fld>
            <a:endParaRPr lang="en-US" altLang="en-US"/>
          </a:p>
        </p:txBody>
      </p:sp>
    </p:spTree>
    <p:extLst>
      <p:ext uri="{BB962C8B-B14F-4D97-AF65-F5344CB8AC3E}">
        <p14:creationId xmlns:p14="http://schemas.microsoft.com/office/powerpoint/2010/main" val="3063973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20</a:t>
            </a:fld>
            <a:endParaRPr lang="en-US" altLang="en-US"/>
          </a:p>
        </p:txBody>
      </p:sp>
    </p:spTree>
    <p:extLst>
      <p:ext uri="{BB962C8B-B14F-4D97-AF65-F5344CB8AC3E}">
        <p14:creationId xmlns:p14="http://schemas.microsoft.com/office/powerpoint/2010/main" val="657352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21</a:t>
            </a:fld>
            <a:endParaRPr lang="en-US" altLang="en-US"/>
          </a:p>
        </p:txBody>
      </p:sp>
    </p:spTree>
    <p:extLst>
      <p:ext uri="{BB962C8B-B14F-4D97-AF65-F5344CB8AC3E}">
        <p14:creationId xmlns:p14="http://schemas.microsoft.com/office/powerpoint/2010/main" val="233530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2</a:t>
            </a:fld>
            <a:endParaRPr lang="en-US" altLang="en-US"/>
          </a:p>
        </p:txBody>
      </p:sp>
    </p:spTree>
    <p:extLst>
      <p:ext uri="{BB962C8B-B14F-4D97-AF65-F5344CB8AC3E}">
        <p14:creationId xmlns:p14="http://schemas.microsoft.com/office/powerpoint/2010/main" val="3441083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22</a:t>
            </a:fld>
            <a:endParaRPr lang="en-US" altLang="en-US"/>
          </a:p>
        </p:txBody>
      </p:sp>
    </p:spTree>
    <p:extLst>
      <p:ext uri="{BB962C8B-B14F-4D97-AF65-F5344CB8AC3E}">
        <p14:creationId xmlns:p14="http://schemas.microsoft.com/office/powerpoint/2010/main" val="227035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23</a:t>
            </a:fld>
            <a:endParaRPr lang="en-US" altLang="en-US"/>
          </a:p>
        </p:txBody>
      </p:sp>
    </p:spTree>
    <p:extLst>
      <p:ext uri="{BB962C8B-B14F-4D97-AF65-F5344CB8AC3E}">
        <p14:creationId xmlns:p14="http://schemas.microsoft.com/office/powerpoint/2010/main" val="261719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24</a:t>
            </a:fld>
            <a:endParaRPr lang="en-US" altLang="en-US"/>
          </a:p>
        </p:txBody>
      </p:sp>
    </p:spTree>
    <p:extLst>
      <p:ext uri="{BB962C8B-B14F-4D97-AF65-F5344CB8AC3E}">
        <p14:creationId xmlns:p14="http://schemas.microsoft.com/office/powerpoint/2010/main" val="100130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26</a:t>
            </a:fld>
            <a:endParaRPr lang="en-US" altLang="en-US"/>
          </a:p>
        </p:txBody>
      </p:sp>
    </p:spTree>
    <p:extLst>
      <p:ext uri="{BB962C8B-B14F-4D97-AF65-F5344CB8AC3E}">
        <p14:creationId xmlns:p14="http://schemas.microsoft.com/office/powerpoint/2010/main" val="231230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Christa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Exclusions and Limitations (ACV roof) Depreciation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Federal Pacific Electrical panels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l"/>
            <a:r>
              <a:rPr lang="en-US" b="1" i="0" dirty="0">
                <a:solidFill>
                  <a:srgbClr val="4A4A4A"/>
                </a:solidFill>
                <a:effectLst/>
                <a:latin typeface="Roboto" panose="020B0604020202020204" pitchFamily="2" charset="0"/>
              </a:rPr>
              <a:t>Breaking Point: Aging Infrastructures</a:t>
            </a:r>
            <a:endParaRPr lang="en-US" b="0" i="0" dirty="0">
              <a:solidFill>
                <a:srgbClr val="4A4A4A"/>
              </a:solidFill>
              <a:effectLst/>
              <a:latin typeface="Roboto" panose="020B0604020202020204" pitchFamily="2" charset="0"/>
            </a:endParaRPr>
          </a:p>
          <a:p>
            <a:pPr algn="l"/>
            <a:r>
              <a:rPr lang="en-US" b="0" i="0" dirty="0">
                <a:solidFill>
                  <a:srgbClr val="4A4A4A"/>
                </a:solidFill>
                <a:effectLst/>
                <a:latin typeface="Roboto" panose="020B0604020202020204" pitchFamily="2" charset="0"/>
              </a:rPr>
              <a:t>The Surfside tragedy has created a lot of attention around the need to plan for aging infrastructure. CAI's Foundation for Community Association Research (FCAR) identified the need for and lack of awareness around the subject in 2020. We discuss this very important and timely topic, what it means, and how it impacts community associations.</a:t>
            </a:r>
            <a:br>
              <a:rPr lang="en-US" b="0" i="0" dirty="0">
                <a:solidFill>
                  <a:srgbClr val="4A4A4A"/>
                </a:solidFill>
                <a:effectLst/>
                <a:latin typeface="Roboto" panose="020B0604020202020204" pitchFamily="2" charset="0"/>
              </a:rPr>
            </a:br>
            <a:r>
              <a:rPr lang="en-US" b="0" i="0" dirty="0">
                <a:solidFill>
                  <a:srgbClr val="4A4A4A"/>
                </a:solidFill>
                <a:effectLst/>
                <a:latin typeface="Roboto" panose="020B0604020202020204" pitchFamily="2" charset="0"/>
              </a:rPr>
              <a:t/>
            </a:r>
            <a:br>
              <a:rPr lang="en-US" b="0" i="0" dirty="0">
                <a:solidFill>
                  <a:srgbClr val="4A4A4A"/>
                </a:solidFill>
                <a:effectLst/>
                <a:latin typeface="Roboto" panose="020B0604020202020204" pitchFamily="2" charset="0"/>
              </a:rPr>
            </a:br>
            <a:r>
              <a:rPr lang="en-US" b="0" i="0" dirty="0">
                <a:solidFill>
                  <a:srgbClr val="4A4A4A"/>
                </a:solidFill>
                <a:effectLst/>
                <a:latin typeface="Roboto" panose="020B0604020202020204" pitchFamily="2" charset="0"/>
              </a:rPr>
              <a:t>1. Proper planning: prepare an association to rethink how to budget for hidden infrastructure costs</a:t>
            </a:r>
            <a:br>
              <a:rPr lang="en-US" b="0" i="0" dirty="0">
                <a:solidFill>
                  <a:srgbClr val="4A4A4A"/>
                </a:solidFill>
                <a:effectLst/>
                <a:latin typeface="Roboto" panose="020B0604020202020204" pitchFamily="2" charset="0"/>
              </a:rPr>
            </a:br>
            <a:r>
              <a:rPr lang="en-US" b="0" i="0" dirty="0">
                <a:solidFill>
                  <a:srgbClr val="4A4A4A"/>
                </a:solidFill>
                <a:effectLst/>
                <a:latin typeface="Roboto" panose="020B0604020202020204" pitchFamily="2" charset="0"/>
              </a:rPr>
              <a:t>2. Realistic Reserve Study scope of work and how to supplement it</a:t>
            </a:r>
            <a:br>
              <a:rPr lang="en-US" b="0" i="0" dirty="0">
                <a:solidFill>
                  <a:srgbClr val="4A4A4A"/>
                </a:solidFill>
                <a:effectLst/>
                <a:latin typeface="Roboto" panose="020B0604020202020204" pitchFamily="2" charset="0"/>
              </a:rPr>
            </a:br>
            <a:r>
              <a:rPr lang="en-US" b="0" i="0" dirty="0">
                <a:solidFill>
                  <a:srgbClr val="4A4A4A"/>
                </a:solidFill>
                <a:effectLst/>
                <a:latin typeface="Roboto" panose="020B0604020202020204" pitchFamily="2" charset="0"/>
              </a:rPr>
              <a:t>3. Who has the obligation to pay for deferred maintenance and hidden damage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7C9D26D-EBA2-49A5-A690-099CA425B6F6}" type="slidenum">
              <a:rPr lang="en-US" smtClean="0"/>
              <a:t>27</a:t>
            </a:fld>
            <a:endParaRPr lang="en-US"/>
          </a:p>
        </p:txBody>
      </p:sp>
    </p:spTree>
    <p:extLst>
      <p:ext uri="{BB962C8B-B14F-4D97-AF65-F5344CB8AC3E}">
        <p14:creationId xmlns:p14="http://schemas.microsoft.com/office/powerpoint/2010/main" val="3883147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9D26D-EBA2-49A5-A690-099CA425B6F6}" type="slidenum">
              <a:rPr lang="en-US" smtClean="0"/>
              <a:t>28</a:t>
            </a:fld>
            <a:endParaRPr lang="en-US"/>
          </a:p>
        </p:txBody>
      </p:sp>
    </p:spTree>
    <p:extLst>
      <p:ext uri="{BB962C8B-B14F-4D97-AF65-F5344CB8AC3E}">
        <p14:creationId xmlns:p14="http://schemas.microsoft.com/office/powerpoint/2010/main" val="45591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29</a:t>
            </a:fld>
            <a:endParaRPr lang="en-US" altLang="en-US"/>
          </a:p>
        </p:txBody>
      </p:sp>
    </p:spTree>
    <p:extLst>
      <p:ext uri="{BB962C8B-B14F-4D97-AF65-F5344CB8AC3E}">
        <p14:creationId xmlns:p14="http://schemas.microsoft.com/office/powerpoint/2010/main" val="196197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30</a:t>
            </a:fld>
            <a:endParaRPr lang="en-US" altLang="en-US"/>
          </a:p>
        </p:txBody>
      </p:sp>
    </p:spTree>
    <p:extLst>
      <p:ext uri="{BB962C8B-B14F-4D97-AF65-F5344CB8AC3E}">
        <p14:creationId xmlns:p14="http://schemas.microsoft.com/office/powerpoint/2010/main" val="911731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31</a:t>
            </a:fld>
            <a:endParaRPr lang="en-US" altLang="en-US"/>
          </a:p>
        </p:txBody>
      </p:sp>
    </p:spTree>
    <p:extLst>
      <p:ext uri="{BB962C8B-B14F-4D97-AF65-F5344CB8AC3E}">
        <p14:creationId xmlns:p14="http://schemas.microsoft.com/office/powerpoint/2010/main" val="2528528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32</a:t>
            </a:fld>
            <a:endParaRPr lang="en-US" altLang="en-US"/>
          </a:p>
        </p:txBody>
      </p:sp>
    </p:spTree>
    <p:extLst>
      <p:ext uri="{BB962C8B-B14F-4D97-AF65-F5344CB8AC3E}">
        <p14:creationId xmlns:p14="http://schemas.microsoft.com/office/powerpoint/2010/main" val="285464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3</a:t>
            </a:fld>
            <a:endParaRPr lang="en-US" altLang="en-US"/>
          </a:p>
        </p:txBody>
      </p:sp>
    </p:spTree>
    <p:extLst>
      <p:ext uri="{BB962C8B-B14F-4D97-AF65-F5344CB8AC3E}">
        <p14:creationId xmlns:p14="http://schemas.microsoft.com/office/powerpoint/2010/main" val="2858283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 </a:t>
            </a:r>
          </a:p>
          <a:p>
            <a:endParaRPr lang="en-US" dirty="0"/>
          </a:p>
          <a:p>
            <a:r>
              <a:rPr lang="en-US" dirty="0"/>
              <a:t>Christa: 1&amp;2</a:t>
            </a:r>
          </a:p>
          <a:p>
            <a:r>
              <a:rPr lang="en-US" dirty="0"/>
              <a:t>Michelle: 3&amp;4 </a:t>
            </a:r>
          </a:p>
        </p:txBody>
      </p:sp>
      <p:sp>
        <p:nvSpPr>
          <p:cNvPr id="4" name="Slide Number Placeholder 3"/>
          <p:cNvSpPr>
            <a:spLocks noGrp="1"/>
          </p:cNvSpPr>
          <p:nvPr>
            <p:ph type="sldNum" sz="quarter" idx="5"/>
          </p:nvPr>
        </p:nvSpPr>
        <p:spPr/>
        <p:txBody>
          <a:bodyPr/>
          <a:lstStyle/>
          <a:p>
            <a:fld id="{1A52C1BA-3AFC-4F9E-A805-105A31661685}" type="slidenum">
              <a:rPr lang="en-US" smtClean="0"/>
              <a:t>33</a:t>
            </a:fld>
            <a:endParaRPr lang="en-US"/>
          </a:p>
        </p:txBody>
      </p:sp>
    </p:spTree>
    <p:extLst>
      <p:ext uri="{BB962C8B-B14F-4D97-AF65-F5344CB8AC3E}">
        <p14:creationId xmlns:p14="http://schemas.microsoft.com/office/powerpoint/2010/main" val="193691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4</a:t>
            </a:fld>
            <a:endParaRPr lang="en-US" altLang="en-US"/>
          </a:p>
        </p:txBody>
      </p:sp>
    </p:spTree>
    <p:extLst>
      <p:ext uri="{BB962C8B-B14F-4D97-AF65-F5344CB8AC3E}">
        <p14:creationId xmlns:p14="http://schemas.microsoft.com/office/powerpoint/2010/main" val="93699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endParaRPr lang="en-US" dirty="0"/>
          </a:p>
          <a:p>
            <a:pPr marL="342900" marR="0" lvl="0" indent="-342900" algn="l" rtl="0">
              <a:spcBef>
                <a:spcPts val="0"/>
              </a:spcBef>
              <a:spcAft>
                <a:spcPts val="0"/>
              </a:spcAft>
              <a:buClr>
                <a:schemeClr val="dk1"/>
              </a:buClr>
              <a:buSzPts val="2400"/>
              <a:buFont typeface="Arial"/>
              <a:buChar char="•"/>
            </a:pPr>
            <a:r>
              <a:rPr lang="en-US" sz="1200" dirty="0">
                <a:solidFill>
                  <a:schemeClr val="dk1"/>
                </a:solidFill>
                <a:latin typeface="Calibri"/>
                <a:ea typeface="Calibri"/>
                <a:cs typeface="Calibri"/>
                <a:sym typeface="Calibri"/>
              </a:rPr>
              <a:t>They told me about </a:t>
            </a:r>
            <a:r>
              <a:rPr lang="en-US" sz="1200" b="1" dirty="0">
                <a:solidFill>
                  <a:schemeClr val="dk1"/>
                </a:solidFill>
                <a:latin typeface="Calibri"/>
                <a:ea typeface="Calibri"/>
                <a:cs typeface="Calibri"/>
                <a:sym typeface="Calibri"/>
              </a:rPr>
              <a:t>fees and assessments</a:t>
            </a:r>
            <a:r>
              <a:rPr lang="en-US" sz="1200" dirty="0">
                <a:solidFill>
                  <a:schemeClr val="dk1"/>
                </a:solidFill>
                <a:latin typeface="Calibri"/>
                <a:ea typeface="Calibri"/>
                <a:cs typeface="Calibri"/>
                <a:sym typeface="Calibri"/>
              </a:rPr>
              <a:t>.</a:t>
            </a:r>
            <a:endParaRPr lang="en-US" dirty="0"/>
          </a:p>
          <a:p>
            <a:pPr marL="342900" marR="0" lvl="0" indent="-342900" algn="l" rtl="0">
              <a:spcBef>
                <a:spcPts val="0"/>
              </a:spcBef>
              <a:spcAft>
                <a:spcPts val="0"/>
              </a:spcAft>
              <a:buClr>
                <a:schemeClr val="dk1"/>
              </a:buClr>
              <a:buSzPts val="2400"/>
              <a:buFont typeface="Arial"/>
              <a:buChar char="•"/>
            </a:pPr>
            <a:r>
              <a:rPr lang="en-US" sz="1200" dirty="0">
                <a:solidFill>
                  <a:schemeClr val="dk1"/>
                </a:solidFill>
                <a:latin typeface="Calibri"/>
                <a:ea typeface="Calibri"/>
                <a:cs typeface="Calibri"/>
                <a:sym typeface="Calibri"/>
              </a:rPr>
              <a:t>They told me about funding reserves for </a:t>
            </a:r>
            <a:r>
              <a:rPr lang="en-US" sz="1200" b="1" dirty="0">
                <a:solidFill>
                  <a:schemeClr val="dk1"/>
                </a:solidFill>
                <a:latin typeface="Calibri"/>
                <a:ea typeface="Calibri"/>
                <a:cs typeface="Calibri"/>
                <a:sym typeface="Calibri"/>
              </a:rPr>
              <a:t>wear and tear</a:t>
            </a:r>
            <a:r>
              <a:rPr lang="en-US" sz="1200" dirty="0">
                <a:solidFill>
                  <a:schemeClr val="dk1"/>
                </a:solidFill>
                <a:latin typeface="Calibri"/>
                <a:ea typeface="Calibri"/>
                <a:cs typeface="Calibri"/>
                <a:sym typeface="Calibri"/>
              </a:rPr>
              <a:t>. </a:t>
            </a:r>
            <a:endParaRPr lang="en-US" dirty="0"/>
          </a:p>
          <a:p>
            <a:pPr marL="342900" marR="0" lvl="0" indent="-342900" algn="l" rtl="0">
              <a:spcBef>
                <a:spcPts val="0"/>
              </a:spcBef>
              <a:spcAft>
                <a:spcPts val="0"/>
              </a:spcAft>
              <a:buClr>
                <a:schemeClr val="dk1"/>
              </a:buClr>
              <a:buSzPts val="2400"/>
              <a:buFont typeface="Arial"/>
              <a:buChar char="•"/>
            </a:pPr>
            <a:r>
              <a:rPr lang="en-US" sz="1200" dirty="0">
                <a:solidFill>
                  <a:schemeClr val="dk1"/>
                </a:solidFill>
                <a:latin typeface="Calibri"/>
                <a:ea typeface="Calibri"/>
                <a:cs typeface="Calibri"/>
                <a:sym typeface="Calibri"/>
              </a:rPr>
              <a:t>They told me about Insurance costs for </a:t>
            </a:r>
            <a:r>
              <a:rPr lang="en-US" sz="1200" b="1" dirty="0">
                <a:solidFill>
                  <a:schemeClr val="dk1"/>
                </a:solidFill>
                <a:latin typeface="Calibri"/>
                <a:ea typeface="Calibri"/>
                <a:cs typeface="Calibri"/>
                <a:sym typeface="Calibri"/>
              </a:rPr>
              <a:t>unexpected perils</a:t>
            </a:r>
            <a:r>
              <a:rPr lang="en-US" sz="1200" dirty="0">
                <a:solidFill>
                  <a:schemeClr val="dk1"/>
                </a:solidFill>
                <a:latin typeface="Calibri"/>
                <a:ea typeface="Calibri"/>
                <a:cs typeface="Calibri"/>
                <a:sym typeface="Calibri"/>
              </a:rPr>
              <a:t>.</a:t>
            </a:r>
            <a:endParaRPr lang="en-US" dirty="0"/>
          </a:p>
          <a:p>
            <a:pPr marL="342900" marR="0" lvl="0" indent="-342900" algn="l" rtl="0">
              <a:spcBef>
                <a:spcPts val="0"/>
              </a:spcBef>
              <a:spcAft>
                <a:spcPts val="0"/>
              </a:spcAft>
              <a:buClr>
                <a:srgbClr val="FF0000"/>
              </a:buClr>
              <a:buSzPts val="2400"/>
              <a:buFont typeface="Arial"/>
              <a:buChar char="•"/>
            </a:pPr>
            <a:r>
              <a:rPr lang="en-US" sz="1200" b="1" i="1" dirty="0">
                <a:solidFill>
                  <a:srgbClr val="FF0000"/>
                </a:solidFill>
                <a:latin typeface="Calibri"/>
                <a:ea typeface="Calibri"/>
                <a:cs typeface="Calibri"/>
                <a:sym typeface="Calibri"/>
              </a:rPr>
              <a:t>No one told me about hidden infrastructure problems and potential costs!</a:t>
            </a:r>
            <a:r>
              <a:rPr lang="en-US" sz="1200" i="1" dirty="0">
                <a:solidFill>
                  <a:schemeClr val="lt1"/>
                </a:solidFill>
                <a:latin typeface="Calibri"/>
                <a:ea typeface="Calibri"/>
                <a:cs typeface="Calibri"/>
                <a:sym typeface="Calibri"/>
              </a:rPr>
              <a:t>.</a:t>
            </a:r>
            <a:endParaRPr lang="en-US" sz="120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5</a:t>
            </a:fld>
            <a:endParaRPr lang="en-US" altLang="en-US"/>
          </a:p>
        </p:txBody>
      </p:sp>
    </p:spTree>
    <p:extLst>
      <p:ext uri="{BB962C8B-B14F-4D97-AF65-F5344CB8AC3E}">
        <p14:creationId xmlns:p14="http://schemas.microsoft.com/office/powerpoint/2010/main" val="398801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Christa </a:t>
            </a:r>
          </a:p>
          <a:p>
            <a:endParaRPr lang="en-US" dirty="0"/>
          </a:p>
          <a:p>
            <a:r>
              <a:rPr lang="en-US" dirty="0"/>
              <a:t>Champlain Towers South’s Master Property Policy had a $30,172,900 building insurance limit.  CoreLogic reports run in July 2021 ($44,162,108) and </a:t>
            </a:r>
          </a:p>
          <a:p>
            <a:r>
              <a:rPr lang="en-US" dirty="0"/>
              <a:t>January 2022 ($55,603,032) show that the building was underinsured (regardless of the fact that Florida is a bare walls state). </a:t>
            </a:r>
          </a:p>
          <a:p>
            <a:endParaRPr lang="en-US" dirty="0"/>
          </a:p>
          <a:p>
            <a:r>
              <a:rPr lang="en-US" dirty="0"/>
              <a:t>Great American Insurance Co. elected to tender the policy limit 22 days after the building’s collapse – prior to the conclusion of the investigation and a determination of the cause of the loss.</a:t>
            </a:r>
          </a:p>
          <a:p>
            <a:endParaRPr lang="en-US" dirty="0"/>
          </a:p>
          <a:p>
            <a:r>
              <a:rPr lang="en-US" dirty="0"/>
              <a:t>Great American also elected to pay the Property policy’s limit. Litigation costs to defend the various exclusions and limitations, as well as bad faith claims, could far have exceeded the Property policy’s limit of $30.1 million.</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6</a:t>
            </a:fld>
            <a:endParaRPr lang="en-US" altLang="en-US"/>
          </a:p>
        </p:txBody>
      </p:sp>
    </p:spTree>
    <p:extLst>
      <p:ext uri="{BB962C8B-B14F-4D97-AF65-F5344CB8AC3E}">
        <p14:creationId xmlns:p14="http://schemas.microsoft.com/office/powerpoint/2010/main" val="102138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Christa</a:t>
            </a:r>
          </a:p>
          <a:p>
            <a:endParaRPr lang="en-US" dirty="0"/>
          </a:p>
          <a:p>
            <a:r>
              <a:rPr lang="en-US" dirty="0"/>
              <a:t>October 2021</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7</a:t>
            </a:fld>
            <a:endParaRPr lang="en-US" altLang="en-US"/>
          </a:p>
        </p:txBody>
      </p:sp>
    </p:spTree>
    <p:extLst>
      <p:ext uri="{BB962C8B-B14F-4D97-AF65-F5344CB8AC3E}">
        <p14:creationId xmlns:p14="http://schemas.microsoft.com/office/powerpoint/2010/main" val="381110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Christa</a:t>
            </a:r>
          </a:p>
        </p:txBody>
      </p:sp>
      <p:sp>
        <p:nvSpPr>
          <p:cNvPr id="4" name="Slide Number Placeholder 3"/>
          <p:cNvSpPr>
            <a:spLocks noGrp="1"/>
          </p:cNvSpPr>
          <p:nvPr>
            <p:ph type="sldNum" sz="quarter" idx="5"/>
          </p:nvPr>
        </p:nvSpPr>
        <p:spPr/>
        <p:txBody>
          <a:bodyPr/>
          <a:lstStyle/>
          <a:p>
            <a:pPr>
              <a:defRPr/>
            </a:pPr>
            <a:fld id="{C187DA11-D05F-4E82-B0F5-67747799F88A}" type="slidenum">
              <a:rPr lang="en-US" altLang="en-US" smtClean="0"/>
              <a:pPr>
                <a:defRPr/>
              </a:pPr>
              <a:t>8</a:t>
            </a:fld>
            <a:endParaRPr lang="en-US" altLang="en-US"/>
          </a:p>
        </p:txBody>
      </p:sp>
    </p:spTree>
    <p:extLst>
      <p:ext uri="{BB962C8B-B14F-4D97-AF65-F5344CB8AC3E}">
        <p14:creationId xmlns:p14="http://schemas.microsoft.com/office/powerpoint/2010/main" val="376469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10"/>
          </p:nvPr>
        </p:nvSpPr>
        <p:spPr/>
        <p:txBody>
          <a:bodyPr/>
          <a:lstStyle/>
          <a:p>
            <a:pPr>
              <a:defRPr/>
            </a:pPr>
            <a:fld id="{C187DA11-D05F-4E82-B0F5-67747799F88A}" type="slidenum">
              <a:rPr lang="en-US" altLang="en-US" smtClean="0"/>
              <a:pPr>
                <a:defRPr/>
              </a:pPr>
              <a:t>9</a:t>
            </a:fld>
            <a:endParaRPr lang="en-US" altLang="en-US"/>
          </a:p>
        </p:txBody>
      </p:sp>
    </p:spTree>
    <p:extLst>
      <p:ext uri="{BB962C8B-B14F-4D97-AF65-F5344CB8AC3E}">
        <p14:creationId xmlns:p14="http://schemas.microsoft.com/office/powerpoint/2010/main" val="473876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FFFFFF"/>
            </a:gs>
            <a:gs pos="94000">
              <a:srgbClr val="CDCDCD"/>
            </a:gs>
            <a:gs pos="100000">
              <a:srgbClr val="CDCDCD"/>
            </a:gs>
          </a:gsLst>
          <a:lin ang="5400000"/>
        </a:gradFill>
        <a:effectLst/>
      </p:bgPr>
    </p:bg>
    <p:spTree>
      <p:nvGrpSpPr>
        <p:cNvPr id="1" name=""/>
        <p:cNvGrpSpPr/>
        <p:nvPr/>
      </p:nvGrpSpPr>
      <p:grpSpPr>
        <a:xfrm>
          <a:off x="0" y="0"/>
          <a:ext cx="0" cy="0"/>
          <a:chOff x="0" y="0"/>
          <a:chExt cx="0" cy="0"/>
        </a:xfrm>
      </p:grpSpPr>
      <p:grpSp>
        <p:nvGrpSpPr>
          <p:cNvPr id="4" name="Group 20"/>
          <p:cNvGrpSpPr>
            <a:grpSpLocks/>
          </p:cNvGrpSpPr>
          <p:nvPr userDrawn="1"/>
        </p:nvGrpSpPr>
        <p:grpSpPr bwMode="auto">
          <a:xfrm>
            <a:off x="0" y="5486400"/>
            <a:ext cx="9144000" cy="1258888"/>
            <a:chOff x="0" y="5486400"/>
            <a:chExt cx="9144000" cy="1258888"/>
          </a:xfrm>
        </p:grpSpPr>
        <p:sp>
          <p:nvSpPr>
            <p:cNvPr id="5" name="Rectangle 4"/>
            <p:cNvSpPr/>
            <p:nvPr/>
          </p:nvSpPr>
          <p:spPr>
            <a:xfrm>
              <a:off x="0" y="5486400"/>
              <a:ext cx="9144000" cy="1258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9" descr="DC METRO_4C"/>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486400"/>
              <a:ext cx="2590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E267"/>
                  </a:solidFill>
                  <a:miter lim="800000"/>
                  <a:headEnd/>
                  <a:tailEnd/>
                </a14:hiddenLine>
              </a:ext>
            </a:extLst>
          </p:spPr>
        </p:pic>
      </p:grpSp>
      <p:grpSp>
        <p:nvGrpSpPr>
          <p:cNvPr id="7" name="Group 21"/>
          <p:cNvGrpSpPr>
            <a:grpSpLocks/>
          </p:cNvGrpSpPr>
          <p:nvPr/>
        </p:nvGrpSpPr>
        <p:grpSpPr bwMode="auto">
          <a:xfrm>
            <a:off x="-7938" y="-7938"/>
            <a:ext cx="9169401" cy="6873876"/>
            <a:chOff x="-8466" y="-8468"/>
            <a:chExt cx="9169804" cy="6874935"/>
          </a:xfrm>
        </p:grpSpPr>
        <p:cxnSp>
          <p:nvCxnSpPr>
            <p:cNvPr id="8" name="Straight Connector 7"/>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Date Placeholder 3"/>
          <p:cNvSpPr>
            <a:spLocks noGrp="1"/>
          </p:cNvSpPr>
          <p:nvPr>
            <p:ph type="dt" sz="half" idx="10"/>
          </p:nvPr>
        </p:nvSpPr>
        <p:spPr/>
        <p:txBody>
          <a:bodyPr/>
          <a:lstStyle>
            <a:lvl1pPr>
              <a:defRPr/>
            </a:lvl1pPr>
          </a:lstStyle>
          <a:p>
            <a:pPr>
              <a:defRPr/>
            </a:pPr>
            <a:fld id="{931D1391-0B01-4627-A7E2-307FDB726272}" type="datetimeFigureOut">
              <a:rPr lang="en-US"/>
              <a:pPr>
                <a:defRPr/>
              </a:pPr>
              <a:t>9/28/2022</a:t>
            </a:fld>
            <a:endParaRPr lang="en-US" dirty="0"/>
          </a:p>
        </p:txBody>
      </p:sp>
      <p:sp>
        <p:nvSpPr>
          <p:cNvPr id="19" name="Footer Placeholder 4"/>
          <p:cNvSpPr>
            <a:spLocks noGrp="1"/>
          </p:cNvSpPr>
          <p:nvPr>
            <p:ph type="ftr" sz="quarter" idx="11"/>
          </p:nvPr>
        </p:nvSpPr>
        <p:spPr/>
        <p:txBody>
          <a:bodyPr/>
          <a:lstStyle>
            <a:lvl1pPr>
              <a:defRPr/>
            </a:lvl1pPr>
          </a:lstStyle>
          <a:p>
            <a:pPr>
              <a:defRPr/>
            </a:pPr>
            <a:endParaRPr lang="en-US"/>
          </a:p>
        </p:txBody>
      </p:sp>
      <p:sp>
        <p:nvSpPr>
          <p:cNvPr id="20" name="Slide Number Placeholder 5"/>
          <p:cNvSpPr>
            <a:spLocks noGrp="1"/>
          </p:cNvSpPr>
          <p:nvPr>
            <p:ph type="sldNum" sz="quarter" idx="12"/>
          </p:nvPr>
        </p:nvSpPr>
        <p:spPr/>
        <p:txBody>
          <a:bodyPr/>
          <a:lstStyle>
            <a:lvl1pPr>
              <a:defRPr/>
            </a:lvl1pPr>
          </a:lstStyle>
          <a:p>
            <a:pPr>
              <a:defRPr/>
            </a:pPr>
            <a:r>
              <a:rPr lang="en-US" altLang="en-US"/>
              <a:t> September 9, 2004    </a:t>
            </a:r>
            <a:fld id="{E75252A2-58BD-4B81-9324-16573D0FDDE9}" type="slidenum">
              <a:rPr lang="en-US" altLang="en-US"/>
              <a:pPr>
                <a:defRPr/>
              </a:pPr>
              <a:t>‹#›</a:t>
            </a:fld>
            <a:r>
              <a:rPr lang="en-US" altLang="en-US"/>
              <a:t> </a:t>
            </a:r>
          </a:p>
        </p:txBody>
      </p:sp>
    </p:spTree>
    <p:extLst>
      <p:ext uri="{BB962C8B-B14F-4D97-AF65-F5344CB8AC3E}">
        <p14:creationId xmlns:p14="http://schemas.microsoft.com/office/powerpoint/2010/main" val="16957362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76A22D7-D319-4A7C-9C83-9915F5F8EEBC}" type="datetimeFigureOut">
              <a:rPr lang="en-US"/>
              <a:pPr>
                <a:defRPr/>
              </a:pPr>
              <a:t>9/28/2022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ltLang="en-US"/>
              <a:t> September 9, 2004    </a:t>
            </a:r>
            <a:fld id="{6073AC96-F28A-486F-88C9-CD14F4CF2D7D}" type="slidenum">
              <a:rPr lang="en-US" altLang="en-US"/>
              <a:pPr>
                <a:defRPr/>
              </a:pPr>
              <a:t>‹#›</a:t>
            </a:fld>
            <a:r>
              <a:rPr lang="en-US" altLang="en-US"/>
              <a:t> </a:t>
            </a:r>
          </a:p>
        </p:txBody>
      </p:sp>
    </p:spTree>
    <p:extLst>
      <p:ext uri="{BB962C8B-B14F-4D97-AF65-F5344CB8AC3E}">
        <p14:creationId xmlns:p14="http://schemas.microsoft.com/office/powerpoint/2010/main" val="23199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4FA4FF59-5FAD-4F60-96D0-0057E029E827}" type="datetimeFigureOut">
              <a:rPr lang="en-US"/>
              <a:pPr>
                <a:defRPr/>
              </a:pPr>
              <a:t>9/28/2022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ltLang="en-US"/>
              <a:t> September 9, 2004    </a:t>
            </a:r>
            <a:fld id="{636CE190-95FD-4D2E-999B-E17421FC180E}" type="slidenum">
              <a:rPr lang="en-US" altLang="en-US"/>
              <a:pPr>
                <a:defRPr/>
              </a:pPr>
              <a:t>‹#›</a:t>
            </a:fld>
            <a:r>
              <a:rPr lang="en-US" altLang="en-US"/>
              <a:t> </a:t>
            </a:r>
          </a:p>
        </p:txBody>
      </p:sp>
    </p:spTree>
    <p:extLst>
      <p:ext uri="{BB962C8B-B14F-4D97-AF65-F5344CB8AC3E}">
        <p14:creationId xmlns:p14="http://schemas.microsoft.com/office/powerpoint/2010/main" val="3515760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26D290-9933-4938-809B-92139C66AC70}" type="datetimeFigureOut">
              <a:rPr lang="en-US"/>
              <a:pPr>
                <a:defRPr/>
              </a:pPr>
              <a:t>9/28/2022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ltLang="en-US"/>
              <a:t> September 9, 2004    </a:t>
            </a:r>
            <a:fld id="{B87E8EBB-0C94-4EAC-B393-DE51B00A951F}" type="slidenum">
              <a:rPr lang="en-US" altLang="en-US"/>
              <a:pPr>
                <a:defRPr/>
              </a:pPr>
              <a:t>‹#›</a:t>
            </a:fld>
            <a:r>
              <a:rPr lang="en-US" altLang="en-US"/>
              <a:t> </a:t>
            </a:r>
          </a:p>
        </p:txBody>
      </p:sp>
    </p:spTree>
    <p:extLst>
      <p:ext uri="{BB962C8B-B14F-4D97-AF65-F5344CB8AC3E}">
        <p14:creationId xmlns:p14="http://schemas.microsoft.com/office/powerpoint/2010/main" val="105420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800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E08B38AE-579C-428A-ACB8-32491F20E3C5}" type="datetimeFigureOut">
              <a:rPr lang="en-US"/>
              <a:pPr>
                <a:defRPr/>
              </a:pPr>
              <a:t>9/28/2022</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r>
              <a:rPr lang="en-US" altLang="en-US"/>
              <a:t> September 9, 2004    </a:t>
            </a:r>
            <a:fld id="{99177B56-E8B0-413A-8A80-30223870240D}" type="slidenum">
              <a:rPr lang="en-US" altLang="en-US"/>
              <a:pPr>
                <a:defRPr/>
              </a:pPr>
              <a:t>‹#›</a:t>
            </a:fld>
            <a:r>
              <a:rPr lang="en-US" altLang="en-US"/>
              <a:t> </a:t>
            </a:r>
          </a:p>
        </p:txBody>
      </p:sp>
    </p:spTree>
    <p:extLst>
      <p:ext uri="{BB962C8B-B14F-4D97-AF65-F5344CB8AC3E}">
        <p14:creationId xmlns:p14="http://schemas.microsoft.com/office/powerpoint/2010/main" val="2555481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333F04-12AE-4654-8778-644E5302D8F2}" type="datetimeFigureOut">
              <a:rPr lang="en-US"/>
              <a:pPr>
                <a:defRPr/>
              </a:pPr>
              <a:t>9/28/2022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ltLang="en-US"/>
              <a:t> September 9, 2004    </a:t>
            </a:r>
            <a:fld id="{02C755EE-0756-4AF2-8A98-1639EDA7BDC0}" type="slidenum">
              <a:rPr lang="en-US" altLang="en-US"/>
              <a:pPr>
                <a:defRPr/>
              </a:pPr>
              <a:t>‹#›</a:t>
            </a:fld>
            <a:r>
              <a:rPr lang="en-US" altLang="en-US"/>
              <a:t> </a:t>
            </a:r>
          </a:p>
        </p:txBody>
      </p:sp>
    </p:spTree>
    <p:extLst>
      <p:ext uri="{BB962C8B-B14F-4D97-AF65-F5344CB8AC3E}">
        <p14:creationId xmlns:p14="http://schemas.microsoft.com/office/powerpoint/2010/main" val="382730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8000">
                <a:solidFill>
                  <a:srgbClr val="C0E474"/>
                </a:solidFill>
              </a:rPr>
              <a:t>“</a:t>
            </a:r>
          </a:p>
        </p:txBody>
      </p:sp>
      <p:sp>
        <p:nvSpPr>
          <p:cNvPr id="6" name="TextBox 5"/>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8000">
                <a:solidFill>
                  <a:srgbClr val="C0E474"/>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5B32034C-ABC4-40CB-A0FB-806A9AEB391C}" type="datetimeFigureOut">
              <a:rPr lang="en-US"/>
              <a:pPr>
                <a:defRPr/>
              </a:pPr>
              <a:t>9/28/2022</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r>
              <a:rPr lang="en-US" altLang="en-US"/>
              <a:t> September 9, 2004    </a:t>
            </a:r>
            <a:fld id="{9D7CAFD8-165D-4B1F-95A1-1444F73373DC}" type="slidenum">
              <a:rPr lang="en-US" altLang="en-US"/>
              <a:pPr>
                <a:defRPr/>
              </a:pPr>
              <a:t>‹#›</a:t>
            </a:fld>
            <a:r>
              <a:rPr lang="en-US" altLang="en-US"/>
              <a:t> </a:t>
            </a:r>
          </a:p>
        </p:txBody>
      </p:sp>
    </p:spTree>
    <p:extLst>
      <p:ext uri="{BB962C8B-B14F-4D97-AF65-F5344CB8AC3E}">
        <p14:creationId xmlns:p14="http://schemas.microsoft.com/office/powerpoint/2010/main" val="1262768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2B9E332A-8234-4187-8C95-DA5DF5CF8CF2}" type="datetimeFigureOut">
              <a:rPr lang="en-US"/>
              <a:pPr>
                <a:defRPr/>
              </a:pPr>
              <a:t>9/28/2022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r>
              <a:rPr lang="en-US" altLang="en-US"/>
              <a:t> September 9, 2004    </a:t>
            </a:r>
            <a:fld id="{18A5E6B8-76E5-4F07-B372-1D53D85FBBD3}" type="slidenum">
              <a:rPr lang="en-US" altLang="en-US"/>
              <a:pPr>
                <a:defRPr/>
              </a:pPr>
              <a:t>‹#›</a:t>
            </a:fld>
            <a:r>
              <a:rPr lang="en-US" altLang="en-US"/>
              <a:t> </a:t>
            </a:r>
          </a:p>
        </p:txBody>
      </p:sp>
    </p:spTree>
    <p:extLst>
      <p:ext uri="{BB962C8B-B14F-4D97-AF65-F5344CB8AC3E}">
        <p14:creationId xmlns:p14="http://schemas.microsoft.com/office/powerpoint/2010/main" val="2299036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849722E-1B41-483A-98D6-742A507EE941}" type="datetimeFigureOut">
              <a:rPr lang="en-US"/>
              <a:pPr>
                <a:defRPr/>
              </a:pPr>
              <a:t>9/28/2022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ltLang="en-US"/>
              <a:t> September 9, 2004    </a:t>
            </a:r>
            <a:fld id="{AFA2AC39-E9FC-43CA-8FDE-08FABBA30961}" type="slidenum">
              <a:rPr lang="en-US" altLang="en-US"/>
              <a:pPr>
                <a:defRPr/>
              </a:pPr>
              <a:t>‹#›</a:t>
            </a:fld>
            <a:r>
              <a:rPr lang="en-US" altLang="en-US"/>
              <a:t> </a:t>
            </a:r>
          </a:p>
        </p:txBody>
      </p:sp>
    </p:spTree>
    <p:extLst>
      <p:ext uri="{BB962C8B-B14F-4D97-AF65-F5344CB8AC3E}">
        <p14:creationId xmlns:p14="http://schemas.microsoft.com/office/powerpoint/2010/main" val="4173779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45BF0CB-043C-47B7-A001-028E8AFF5DE8}" type="datetimeFigureOut">
              <a:rPr lang="en-US"/>
              <a:pPr>
                <a:defRPr/>
              </a:pPr>
              <a:t>9/28/2022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ltLang="en-US"/>
              <a:t> September 9, 2004    </a:t>
            </a:r>
            <a:fld id="{5DD9AC4E-66A5-47CC-BDB0-F3FBEA9B1C20}" type="slidenum">
              <a:rPr lang="en-US" altLang="en-US"/>
              <a:pPr>
                <a:defRPr/>
              </a:pPr>
              <a:t>‹#›</a:t>
            </a:fld>
            <a:r>
              <a:rPr lang="en-US" altLang="en-US"/>
              <a:t> </a:t>
            </a:r>
          </a:p>
        </p:txBody>
      </p:sp>
    </p:spTree>
    <p:extLst>
      <p:ext uri="{BB962C8B-B14F-4D97-AF65-F5344CB8AC3E}">
        <p14:creationId xmlns:p14="http://schemas.microsoft.com/office/powerpoint/2010/main" val="3318263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2623-112A-4A4E-B971-DAF847A953B5}"/>
              </a:ext>
            </a:extLst>
          </p:cNvPr>
          <p:cNvSpPr>
            <a:spLocks noGrp="1"/>
          </p:cNvSpPr>
          <p:nvPr>
            <p:ph type="title"/>
          </p:nvPr>
        </p:nvSpPr>
        <p:spPr>
          <a:xfrm>
            <a:off x="274321" y="1206295"/>
            <a:ext cx="8593931" cy="594360"/>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E28EF2C1-A849-4B46-A94F-D2292766284E}"/>
              </a:ext>
            </a:extLst>
          </p:cNvPr>
          <p:cNvSpPr>
            <a:spLocks noGrp="1"/>
          </p:cNvSpPr>
          <p:nvPr>
            <p:ph type="body" sz="quarter" idx="10"/>
          </p:nvPr>
        </p:nvSpPr>
        <p:spPr>
          <a:xfrm>
            <a:off x="274322" y="1932972"/>
            <a:ext cx="8593931" cy="3617445"/>
          </a:xfrm>
        </p:spPr>
        <p:txBody>
          <a:bodyPr/>
          <a:lstStyle>
            <a:lvl1pPr marL="255985" indent="-255985">
              <a:defRPr>
                <a:latin typeface="Calibri" panose="020F0502020204030204" pitchFamily="34" charset="0"/>
                <a:cs typeface="Calibri" panose="020F0502020204030204" pitchFamily="34" charset="0"/>
              </a:defRPr>
            </a:lvl1pPr>
            <a:lvl2pPr marL="514350" indent="-171450">
              <a:buClr>
                <a:srgbClr val="00529B"/>
              </a:buClr>
              <a:buFont typeface="Calibri Light" panose="020F0302020204030204" pitchFamily="34" charset="0"/>
              <a:buChar cha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860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gradFill rotWithShape="1">
          <a:gsLst>
            <a:gs pos="0">
              <a:srgbClr val="FFFFFF"/>
            </a:gs>
            <a:gs pos="94000">
              <a:srgbClr val="CDCDCD"/>
            </a:gs>
            <a:gs pos="100000">
              <a:srgbClr val="CDCDCD"/>
            </a:gs>
          </a:gsLst>
          <a:lin ang="5400000"/>
        </a:gradFill>
        <a:effectLst/>
      </p:bgPr>
    </p:bg>
    <p:spTree>
      <p:nvGrpSpPr>
        <p:cNvPr id="1" name=""/>
        <p:cNvGrpSpPr/>
        <p:nvPr/>
      </p:nvGrpSpPr>
      <p:grpSpPr>
        <a:xfrm>
          <a:off x="0" y="0"/>
          <a:ext cx="0" cy="0"/>
          <a:chOff x="0" y="0"/>
          <a:chExt cx="0" cy="0"/>
        </a:xfrm>
      </p:grpSpPr>
      <p:grpSp>
        <p:nvGrpSpPr>
          <p:cNvPr id="4" name="Group 20"/>
          <p:cNvGrpSpPr>
            <a:grpSpLocks/>
          </p:cNvGrpSpPr>
          <p:nvPr userDrawn="1"/>
        </p:nvGrpSpPr>
        <p:grpSpPr bwMode="auto">
          <a:xfrm>
            <a:off x="0" y="5486400"/>
            <a:ext cx="9144000" cy="1258888"/>
            <a:chOff x="0" y="5486400"/>
            <a:chExt cx="9144000" cy="1258888"/>
          </a:xfrm>
        </p:grpSpPr>
        <p:sp>
          <p:nvSpPr>
            <p:cNvPr id="5" name="Rectangle 4"/>
            <p:cNvSpPr/>
            <p:nvPr/>
          </p:nvSpPr>
          <p:spPr>
            <a:xfrm>
              <a:off x="0" y="5486400"/>
              <a:ext cx="9144000" cy="1258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9" descr="DC METRO_4C"/>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486400"/>
              <a:ext cx="2590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E267"/>
                  </a:solidFill>
                  <a:miter lim="800000"/>
                  <a:headEnd/>
                  <a:tailEnd/>
                </a14:hiddenLine>
              </a:ext>
            </a:extLst>
          </p:spPr>
        </p:pic>
      </p:grpSp>
      <p:grpSp>
        <p:nvGrpSpPr>
          <p:cNvPr id="7" name="Group 21"/>
          <p:cNvGrpSpPr>
            <a:grpSpLocks/>
          </p:cNvGrpSpPr>
          <p:nvPr/>
        </p:nvGrpSpPr>
        <p:grpSpPr bwMode="auto">
          <a:xfrm>
            <a:off x="-7938" y="-7938"/>
            <a:ext cx="9169401" cy="6873876"/>
            <a:chOff x="-8466" y="-8468"/>
            <a:chExt cx="9169804" cy="6874935"/>
          </a:xfrm>
        </p:grpSpPr>
        <p:cxnSp>
          <p:nvCxnSpPr>
            <p:cNvPr id="8" name="Straight Connector 7"/>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Date Placeholder 3"/>
          <p:cNvSpPr>
            <a:spLocks noGrp="1"/>
          </p:cNvSpPr>
          <p:nvPr>
            <p:ph type="dt" sz="half" idx="10"/>
          </p:nvPr>
        </p:nvSpPr>
        <p:spPr/>
        <p:txBody>
          <a:bodyPr/>
          <a:lstStyle>
            <a:lvl1pPr>
              <a:defRPr/>
            </a:lvl1pPr>
          </a:lstStyle>
          <a:p>
            <a:pPr>
              <a:defRPr/>
            </a:pPr>
            <a:fld id="{1564A365-AA46-473A-8A36-FD17586FE5E3}" type="datetimeFigureOut">
              <a:rPr lang="en-US"/>
              <a:pPr>
                <a:defRPr/>
              </a:pPr>
              <a:t>9/28/2022</a:t>
            </a:fld>
            <a:endParaRPr lang="en-US" dirty="0"/>
          </a:p>
        </p:txBody>
      </p:sp>
      <p:sp>
        <p:nvSpPr>
          <p:cNvPr id="19" name="Footer Placeholder 4"/>
          <p:cNvSpPr>
            <a:spLocks noGrp="1"/>
          </p:cNvSpPr>
          <p:nvPr>
            <p:ph type="ftr" sz="quarter" idx="11"/>
          </p:nvPr>
        </p:nvSpPr>
        <p:spPr/>
        <p:txBody>
          <a:bodyPr/>
          <a:lstStyle>
            <a:lvl1pPr>
              <a:defRPr/>
            </a:lvl1pPr>
          </a:lstStyle>
          <a:p>
            <a:pPr>
              <a:defRPr/>
            </a:pPr>
            <a:endParaRPr lang="en-US"/>
          </a:p>
        </p:txBody>
      </p:sp>
      <p:sp>
        <p:nvSpPr>
          <p:cNvPr id="20" name="Slide Number Placeholder 5"/>
          <p:cNvSpPr>
            <a:spLocks noGrp="1"/>
          </p:cNvSpPr>
          <p:nvPr>
            <p:ph type="sldNum" sz="quarter" idx="12"/>
          </p:nvPr>
        </p:nvSpPr>
        <p:spPr/>
        <p:txBody>
          <a:bodyPr/>
          <a:lstStyle>
            <a:lvl1pPr>
              <a:defRPr/>
            </a:lvl1pPr>
          </a:lstStyle>
          <a:p>
            <a:pPr>
              <a:defRPr/>
            </a:pPr>
            <a:r>
              <a:rPr lang="en-US" altLang="en-US"/>
              <a:t> September 9, 2004    </a:t>
            </a:r>
            <a:fld id="{96793803-A80B-4D44-B47D-FEACBC567045}" type="slidenum">
              <a:rPr lang="en-US" altLang="en-US"/>
              <a:pPr>
                <a:defRPr/>
              </a:pPr>
              <a:t>‹#›</a:t>
            </a:fld>
            <a:r>
              <a:rPr lang="en-US" altLang="en-US"/>
              <a:t> </a:t>
            </a:r>
          </a:p>
        </p:txBody>
      </p:sp>
    </p:spTree>
    <p:extLst>
      <p:ext uri="{BB962C8B-B14F-4D97-AF65-F5344CB8AC3E}">
        <p14:creationId xmlns:p14="http://schemas.microsoft.com/office/powerpoint/2010/main" val="2349075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20"/>
          <p:cNvGrpSpPr>
            <a:grpSpLocks/>
          </p:cNvGrpSpPr>
          <p:nvPr userDrawn="1"/>
        </p:nvGrpSpPr>
        <p:grpSpPr bwMode="auto">
          <a:xfrm>
            <a:off x="0" y="5486400"/>
            <a:ext cx="9144000" cy="1258888"/>
            <a:chOff x="0" y="5486400"/>
            <a:chExt cx="9144000" cy="1258888"/>
          </a:xfrm>
        </p:grpSpPr>
        <p:sp>
          <p:nvSpPr>
            <p:cNvPr id="5" name="Rectangle 4"/>
            <p:cNvSpPr/>
            <p:nvPr/>
          </p:nvSpPr>
          <p:spPr>
            <a:xfrm>
              <a:off x="0" y="5486400"/>
              <a:ext cx="9144000" cy="1258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9" descr="DC METRO_4C"/>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486400"/>
              <a:ext cx="2590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E267"/>
                  </a:solidFill>
                  <a:miter lim="800000"/>
                  <a:headEnd/>
                  <a:tailEnd/>
                </a14:hiddenLine>
              </a:ext>
            </a:extLst>
          </p:spPr>
        </p:pic>
      </p:grpSp>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EA6258A-D510-40AB-8D90-FB31DB78E04F}" type="datetimeFigureOut">
              <a:rPr lang="en-US"/>
              <a:pPr>
                <a:defRPr/>
              </a:pPr>
              <a:t>9/28/2022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ltLang="en-US"/>
              <a:t> September 9, 2004    </a:t>
            </a:r>
            <a:fld id="{715D8240-8E29-4587-952B-F9EFF10F7299}" type="slidenum">
              <a:rPr lang="en-US" altLang="en-US"/>
              <a:pPr>
                <a:defRPr/>
              </a:pPr>
              <a:t>‹#›</a:t>
            </a:fld>
            <a:r>
              <a:rPr lang="en-US" altLang="en-US"/>
              <a:t> </a:t>
            </a:r>
          </a:p>
        </p:txBody>
      </p:sp>
    </p:spTree>
    <p:extLst>
      <p:ext uri="{BB962C8B-B14F-4D97-AF65-F5344CB8AC3E}">
        <p14:creationId xmlns:p14="http://schemas.microsoft.com/office/powerpoint/2010/main" val="295424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grpSp>
        <p:nvGrpSpPr>
          <p:cNvPr id="4" name="Group 20"/>
          <p:cNvGrpSpPr>
            <a:grpSpLocks/>
          </p:cNvGrpSpPr>
          <p:nvPr userDrawn="1"/>
        </p:nvGrpSpPr>
        <p:grpSpPr bwMode="auto">
          <a:xfrm>
            <a:off x="0" y="5486400"/>
            <a:ext cx="9144000" cy="1258888"/>
            <a:chOff x="0" y="5486400"/>
            <a:chExt cx="9144000" cy="1258888"/>
          </a:xfrm>
        </p:grpSpPr>
        <p:sp>
          <p:nvSpPr>
            <p:cNvPr id="5" name="Rectangle 4"/>
            <p:cNvSpPr/>
            <p:nvPr/>
          </p:nvSpPr>
          <p:spPr>
            <a:xfrm>
              <a:off x="0" y="5486400"/>
              <a:ext cx="9144000" cy="1258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9" descr="DC METRO_4C"/>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486400"/>
              <a:ext cx="2590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E267"/>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D8C1965-5826-4AA2-9B41-E4881372A15D}" type="datetimeFigureOut">
              <a:rPr lang="en-US"/>
              <a:pPr>
                <a:defRPr/>
              </a:pPr>
              <a:t>9/28/2022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ltLang="en-US"/>
              <a:t> September 9, 2004    </a:t>
            </a:r>
            <a:fld id="{6BD104B5-CCC1-4A07-BBBE-50D1BCF65D76}" type="slidenum">
              <a:rPr lang="en-US" altLang="en-US"/>
              <a:pPr>
                <a:defRPr/>
              </a:pPr>
              <a:t>‹#›</a:t>
            </a:fld>
            <a:r>
              <a:rPr lang="en-US" altLang="en-US"/>
              <a:t> </a:t>
            </a:r>
          </a:p>
        </p:txBody>
      </p:sp>
    </p:spTree>
    <p:extLst>
      <p:ext uri="{BB962C8B-B14F-4D97-AF65-F5344CB8AC3E}">
        <p14:creationId xmlns:p14="http://schemas.microsoft.com/office/powerpoint/2010/main" val="310014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0"/>
          <p:cNvGrpSpPr>
            <a:grpSpLocks/>
          </p:cNvGrpSpPr>
          <p:nvPr userDrawn="1"/>
        </p:nvGrpSpPr>
        <p:grpSpPr bwMode="auto">
          <a:xfrm>
            <a:off x="0" y="5486400"/>
            <a:ext cx="9144000" cy="1258888"/>
            <a:chOff x="0" y="5486400"/>
            <a:chExt cx="9144000" cy="1258888"/>
          </a:xfrm>
        </p:grpSpPr>
        <p:sp>
          <p:nvSpPr>
            <p:cNvPr id="5" name="Rectangle 4"/>
            <p:cNvSpPr/>
            <p:nvPr/>
          </p:nvSpPr>
          <p:spPr>
            <a:xfrm>
              <a:off x="0" y="5486400"/>
              <a:ext cx="9144000" cy="1258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9" descr="DC METRO_4C"/>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486400"/>
              <a:ext cx="2590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E267"/>
                  </a:solidFill>
                  <a:miter lim="800000"/>
                  <a:headEnd/>
                  <a:tailEnd/>
                </a14:hiddenLine>
              </a:ext>
            </a:extLst>
          </p:spPr>
        </p:pic>
      </p:grpSp>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514E7B3F-309F-4F24-9BB5-7EEF3359F7BE}" type="datetimeFigureOut">
              <a:rPr lang="en-US"/>
              <a:pPr>
                <a:defRPr/>
              </a:pPr>
              <a:t>9/28/2022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ltLang="en-US"/>
              <a:t> September 9, 2004    </a:t>
            </a:r>
            <a:fld id="{0C2D769F-5BE3-462D-A06A-78C0A3A5D635}" type="slidenum">
              <a:rPr lang="en-US" altLang="en-US"/>
              <a:pPr>
                <a:defRPr/>
              </a:pPr>
              <a:t>‹#›</a:t>
            </a:fld>
            <a:r>
              <a:rPr lang="en-US" altLang="en-US"/>
              <a:t> </a:t>
            </a:r>
          </a:p>
        </p:txBody>
      </p:sp>
    </p:spTree>
    <p:extLst>
      <p:ext uri="{BB962C8B-B14F-4D97-AF65-F5344CB8AC3E}">
        <p14:creationId xmlns:p14="http://schemas.microsoft.com/office/powerpoint/2010/main" val="408592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86FD07BF-76A0-48CA-B45E-A2FB1D429FDE}" type="datetimeFigureOut">
              <a:rPr lang="en-US"/>
              <a:pPr>
                <a:defRPr/>
              </a:pPr>
              <a:t>9/28/2022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r>
              <a:rPr lang="en-US" altLang="en-US"/>
              <a:t> September 9, 2004    </a:t>
            </a:r>
            <a:fld id="{2F9EF9B9-A018-4BAC-B7AC-19043D9FCBBA}" type="slidenum">
              <a:rPr lang="en-US" altLang="en-US"/>
              <a:pPr>
                <a:defRPr/>
              </a:pPr>
              <a:t>‹#›</a:t>
            </a:fld>
            <a:r>
              <a:rPr lang="en-US" altLang="en-US"/>
              <a:t> </a:t>
            </a:r>
          </a:p>
        </p:txBody>
      </p:sp>
    </p:spTree>
    <p:extLst>
      <p:ext uri="{BB962C8B-B14F-4D97-AF65-F5344CB8AC3E}">
        <p14:creationId xmlns:p14="http://schemas.microsoft.com/office/powerpoint/2010/main" val="94100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3C3CC67F-E16B-49FE-B6CD-5A6E8E0A5E98}" type="datetimeFigureOut">
              <a:rPr lang="en-US"/>
              <a:pPr>
                <a:defRPr/>
              </a:pPr>
              <a:t>9/28/2022</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r>
              <a:rPr lang="en-US" altLang="en-US"/>
              <a:t> September 9, 2004    </a:t>
            </a:r>
            <a:fld id="{C3EA6784-0C03-447A-87AE-60E342713FC4}" type="slidenum">
              <a:rPr lang="en-US" altLang="en-US"/>
              <a:pPr>
                <a:defRPr/>
              </a:pPr>
              <a:t>‹#›</a:t>
            </a:fld>
            <a:r>
              <a:rPr lang="en-US" altLang="en-US"/>
              <a:t> </a:t>
            </a:r>
          </a:p>
        </p:txBody>
      </p:sp>
    </p:spTree>
    <p:extLst>
      <p:ext uri="{BB962C8B-B14F-4D97-AF65-F5344CB8AC3E}">
        <p14:creationId xmlns:p14="http://schemas.microsoft.com/office/powerpoint/2010/main" val="233551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2B44DFED-25ED-4980-A92D-33FC420D7B20}" type="datetimeFigureOut">
              <a:rPr lang="en-US"/>
              <a:pPr>
                <a:defRPr/>
              </a:pPr>
              <a:t>9/28/2022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ltLang="en-US"/>
              <a:t> September 9, 2004    </a:t>
            </a:r>
            <a:fld id="{3D188AE8-710D-4C78-A313-F755316210EE}" type="slidenum">
              <a:rPr lang="en-US" altLang="en-US"/>
              <a:pPr>
                <a:defRPr/>
              </a:pPr>
              <a:t>‹#›</a:t>
            </a:fld>
            <a:r>
              <a:rPr lang="en-US" altLang="en-US"/>
              <a:t> </a:t>
            </a:r>
          </a:p>
        </p:txBody>
      </p:sp>
    </p:spTree>
    <p:extLst>
      <p:ext uri="{BB962C8B-B14F-4D97-AF65-F5344CB8AC3E}">
        <p14:creationId xmlns:p14="http://schemas.microsoft.com/office/powerpoint/2010/main" val="410487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4568967-0F87-4B82-BDF6-34B61C21FA5A}" type="datetimeFigureOut">
              <a:rPr lang="en-US"/>
              <a:pPr>
                <a:defRPr/>
              </a:pPr>
              <a:t>9/28/2022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r>
              <a:rPr lang="en-US" altLang="en-US"/>
              <a:t> September 9, 2004    </a:t>
            </a:r>
            <a:fld id="{0833DC86-0371-4923-92A3-78F3FF7B080B}" type="slidenum">
              <a:rPr lang="en-US" altLang="en-US"/>
              <a:pPr>
                <a:defRPr/>
              </a:pPr>
              <a:t>‹#›</a:t>
            </a:fld>
            <a:r>
              <a:rPr lang="en-US" altLang="en-US"/>
              <a:t> </a:t>
            </a:r>
          </a:p>
        </p:txBody>
      </p:sp>
    </p:spTree>
    <p:extLst>
      <p:ext uri="{BB962C8B-B14F-4D97-AF65-F5344CB8AC3E}">
        <p14:creationId xmlns:p14="http://schemas.microsoft.com/office/powerpoint/2010/main" val="3271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1">
              <a:srgbClr val="FFFFFF"/>
            </a:gs>
            <a:gs pos="38080">
              <a:srgbClr val="F0F0F0"/>
            </a:gs>
            <a:gs pos="100000">
              <a:srgbClr val="D0D0D0"/>
            </a:gs>
          </a:gsLst>
          <a:lin ang="6120000" scaled="1"/>
        </a:gradFill>
        <a:effectLst/>
      </p:bgPr>
    </p:bg>
    <p:spTree>
      <p:nvGrpSpPr>
        <p:cNvPr id="1" name=""/>
        <p:cNvGrpSpPr/>
        <p:nvPr/>
      </p:nvGrpSpPr>
      <p:grpSpPr>
        <a:xfrm>
          <a:off x="0" y="0"/>
          <a:ext cx="0" cy="0"/>
          <a:chOff x="0" y="0"/>
          <a:chExt cx="0" cy="0"/>
        </a:xfrm>
      </p:grpSpPr>
      <p:grpSp>
        <p:nvGrpSpPr>
          <p:cNvPr id="1026" name="Group 21"/>
          <p:cNvGrpSpPr>
            <a:grpSpLocks/>
          </p:cNvGrpSpPr>
          <p:nvPr userDrawn="1"/>
        </p:nvGrpSpPr>
        <p:grpSpPr bwMode="auto">
          <a:xfrm>
            <a:off x="201613" y="5475288"/>
            <a:ext cx="9144000" cy="1260475"/>
            <a:chOff x="0" y="5486400"/>
            <a:chExt cx="9144000" cy="1258888"/>
          </a:xfrm>
        </p:grpSpPr>
        <p:sp>
          <p:nvSpPr>
            <p:cNvPr id="23" name="Rectangle 22"/>
            <p:cNvSpPr/>
            <p:nvPr/>
          </p:nvSpPr>
          <p:spPr>
            <a:xfrm>
              <a:off x="0" y="5486400"/>
              <a:ext cx="9144000" cy="1258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44" name="Picture 9" descr="DC METRO_4C"/>
            <p:cNvPicPr preferRelativeResize="0">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2400" y="5486400"/>
              <a:ext cx="2590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E267"/>
                  </a:solidFill>
                  <a:miter lim="800000"/>
                  <a:headEnd/>
                  <a:tailEnd/>
                </a14:hiddenLine>
              </a:ext>
            </a:extLst>
          </p:spPr>
        </p:pic>
      </p:grpSp>
      <p:grpSp>
        <p:nvGrpSpPr>
          <p:cNvPr id="1027"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8"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862BC219-1875-44FB-ADD3-2EB095D963E1}" type="datetimeFigureOut">
              <a:rPr lang="en-US"/>
              <a:pPr>
                <a:defRPr/>
              </a:pPr>
              <a:t>9/28/2022</a:t>
            </a:fld>
            <a:endParaRPr lang="en-US" dirty="0"/>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hangingPunct="1">
              <a:defRPr sz="900">
                <a:solidFill>
                  <a:schemeClr val="accent1"/>
                </a:solidFill>
              </a:defRPr>
            </a:lvl1pPr>
          </a:lstStyle>
          <a:p>
            <a:pPr>
              <a:defRPr/>
            </a:pPr>
            <a:r>
              <a:rPr lang="en-US" altLang="en-US"/>
              <a:t> September 9, 2004    </a:t>
            </a:r>
            <a:fld id="{C410D38F-8860-4FB2-BDCF-345155C2EB44}" type="slidenum">
              <a:rPr lang="en-US" altLang="en-US"/>
              <a:pPr>
                <a:defRPr/>
              </a:pPr>
              <a:t>‹#›</a:t>
            </a:fld>
            <a:r>
              <a:rPr lang="en-US" altLang="en-US"/>
              <a:t> </a:t>
            </a:r>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4" r:id="rId19"/>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0.jpeg"/><Relationship Id="rId7" Type="http://schemas.openxmlformats.org/officeDocument/2006/relationships/diagramLayout" Target="../diagrams/layout2.xml"/><Relationship Id="rId12"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2.jpeg"/><Relationship Id="rId5" Type="http://schemas.openxmlformats.org/officeDocument/2006/relationships/hyperlink" Target="https://creativecommons.org/licenses/by-sa/3.0/" TargetMode="External"/><Relationship Id="rId10" Type="http://schemas.microsoft.com/office/2007/relationships/diagramDrawing" Target="../diagrams/drawing2.xml"/><Relationship Id="rId4" Type="http://schemas.openxmlformats.org/officeDocument/2006/relationships/hyperlink" Target="https://commons.wikimedia.org/wiki/File:Nice_wired_fuse_box.JPG" TargetMode="External"/><Relationship Id="rId9"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thestoryreadingapeblog.com/2019/02/19/more-challenges-faced-by-indie-authors/"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35.png"/><Relationship Id="rId5" Type="http://schemas.openxmlformats.org/officeDocument/2006/relationships/diagramQuickStyle" Target="../diagrams/quickStyle3.xml"/><Relationship Id="rId10" Type="http://schemas.openxmlformats.org/officeDocument/2006/relationships/image" Target="../media/image34.png"/><Relationship Id="rId4" Type="http://schemas.openxmlformats.org/officeDocument/2006/relationships/diagramLayout" Target="../diagrams/layout3.xml"/><Relationship Id="rId9" Type="http://schemas.openxmlformats.org/officeDocument/2006/relationships/hyperlink" Target="https://www.pngall.com/money-png" TargetMode="External"/><Relationship Id="rId1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05063"/>
            <a:ext cx="7162800" cy="1646237"/>
          </a:xfrm>
        </p:spPr>
        <p:txBody>
          <a:bodyPr/>
          <a:lstStyle/>
          <a:p>
            <a:pPr algn="l">
              <a:defRPr/>
            </a:pPr>
            <a:r>
              <a:rPr lang="en-US" dirty="0"/>
              <a:t>Aging Infrastructure: Budget and Insurance Implications</a:t>
            </a:r>
          </a:p>
        </p:txBody>
      </p:sp>
      <p:sp>
        <p:nvSpPr>
          <p:cNvPr id="3" name="Subtitle 2"/>
          <p:cNvSpPr>
            <a:spLocks noGrp="1"/>
          </p:cNvSpPr>
          <p:nvPr>
            <p:ph type="subTitle" idx="1"/>
          </p:nvPr>
        </p:nvSpPr>
        <p:spPr>
          <a:xfrm>
            <a:off x="1130300" y="4051300"/>
            <a:ext cx="5827713" cy="1096963"/>
          </a:xfrm>
        </p:spPr>
        <p:txBody>
          <a:bodyPr/>
          <a:lstStyle/>
          <a:p>
            <a:pPr>
              <a:defRPr/>
            </a:pP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0;p14"/>
          <p:cNvSpPr txBox="1">
            <a:spLocks noGrp="1"/>
          </p:cNvSpPr>
          <p:nvPr>
            <p:ph type="ctrTitle"/>
          </p:nvPr>
        </p:nvSpPr>
        <p:spPr>
          <a:xfrm>
            <a:off x="228600" y="609600"/>
            <a:ext cx="8610600" cy="109517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What is a Reserve Study?</a:t>
            </a:r>
            <a:endParaRPr/>
          </a:p>
        </p:txBody>
      </p:sp>
      <p:sp>
        <p:nvSpPr>
          <p:cNvPr id="7" name="Google Shape;171;p14"/>
          <p:cNvSpPr txBox="1">
            <a:spLocks noGrp="1"/>
          </p:cNvSpPr>
          <p:nvPr>
            <p:ph type="subTitle" idx="1"/>
          </p:nvPr>
        </p:nvSpPr>
        <p:spPr>
          <a:xfrm>
            <a:off x="952500" y="1904503"/>
            <a:ext cx="7391400" cy="3381674"/>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50000"/>
              </a:lnSpc>
              <a:spcBef>
                <a:spcPts val="0"/>
              </a:spcBef>
              <a:spcAft>
                <a:spcPts val="0"/>
              </a:spcAft>
              <a:buClr>
                <a:schemeClr val="lt1"/>
              </a:buClr>
              <a:buSzPct val="100000"/>
              <a:buNone/>
            </a:pPr>
            <a:r>
              <a:rPr lang="en-US" sz="3500" i="1"/>
              <a:t>A budget planning tool which identifies the current status of the reserve fund and a stable and equitable funding plan to offset the anticipated future major common area expenditures. The reserve study consists of two parts: the physical analysis and the financial analysis.</a:t>
            </a:r>
            <a:endParaRPr/>
          </a:p>
          <a:p>
            <a:pPr marL="0" lvl="0" indent="0" algn="ctr" rtl="0">
              <a:lnSpc>
                <a:spcPct val="150000"/>
              </a:lnSpc>
              <a:spcBef>
                <a:spcPts val="637"/>
              </a:spcBef>
              <a:spcAft>
                <a:spcPts val="0"/>
              </a:spcAft>
              <a:buClr>
                <a:srgbClr val="339933"/>
              </a:buClr>
              <a:buSzPct val="100000"/>
              <a:buNone/>
            </a:pPr>
            <a:r>
              <a:rPr lang="en-US" sz="5100" b="1" i="1">
                <a:solidFill>
                  <a:srgbClr val="339933"/>
                </a:solidFill>
              </a:rPr>
              <a:t>Expenditures = Savings + Contributions</a:t>
            </a:r>
            <a:endParaRPr/>
          </a:p>
          <a:p>
            <a:pPr marL="0" lvl="0" indent="0" algn="l" rtl="0">
              <a:lnSpc>
                <a:spcPct val="150000"/>
              </a:lnSpc>
              <a:spcBef>
                <a:spcPts val="400"/>
              </a:spcBef>
              <a:spcAft>
                <a:spcPts val="0"/>
              </a:spcAft>
              <a:buClr>
                <a:schemeClr val="lt1"/>
              </a:buClr>
              <a:buSzPct val="100000"/>
              <a:buNone/>
            </a:pPr>
            <a:endParaRPr i="1"/>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410264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77;p15"/>
          <p:cNvSpPr txBox="1">
            <a:spLocks noGrp="1"/>
          </p:cNvSpPr>
          <p:nvPr>
            <p:ph type="ctrTitle"/>
          </p:nvPr>
        </p:nvSpPr>
        <p:spPr>
          <a:xfrm>
            <a:off x="369277" y="1219200"/>
            <a:ext cx="8610600" cy="119360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ct val="100000"/>
              <a:buFont typeface="Calibri"/>
              <a:buNone/>
            </a:pPr>
            <a:r>
              <a:rPr lang="en-US" sz="4000" dirty="0"/>
              <a:t>A Capital Reserve Study is not the same </a:t>
            </a:r>
            <a:r>
              <a:rPr lang="en-US" sz="3600" dirty="0"/>
              <a:t>thing</a:t>
            </a:r>
            <a:r>
              <a:rPr lang="en-US" sz="4000" dirty="0"/>
              <a:t> as a Preventative Maintenance Plan</a:t>
            </a:r>
            <a:r>
              <a:rPr lang="en-US" dirty="0"/>
              <a:t/>
            </a:r>
            <a:br>
              <a:rPr lang="en-US" dirty="0"/>
            </a:br>
            <a:endParaRPr dirty="0"/>
          </a:p>
        </p:txBody>
      </p:sp>
      <p:sp>
        <p:nvSpPr>
          <p:cNvPr id="11" name="Google Shape;178;p15"/>
          <p:cNvSpPr txBox="1">
            <a:spLocks noGrp="1"/>
          </p:cNvSpPr>
          <p:nvPr>
            <p:ph type="subTitle" idx="1"/>
          </p:nvPr>
        </p:nvSpPr>
        <p:spPr>
          <a:xfrm>
            <a:off x="381000" y="2318266"/>
            <a:ext cx="8291052" cy="277207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lt1"/>
              </a:buClr>
              <a:buSzPts val="2400"/>
              <a:buNone/>
            </a:pPr>
            <a:r>
              <a:rPr lang="en-US" sz="2000" dirty="0"/>
              <a:t>A Preventative Maintenance Plan is: </a:t>
            </a:r>
            <a:endParaRPr sz="1600" dirty="0"/>
          </a:p>
          <a:p>
            <a:pPr marL="342900" lvl="0" indent="-342900" algn="just" rtl="0">
              <a:spcBef>
                <a:spcPts val="1080"/>
              </a:spcBef>
              <a:spcAft>
                <a:spcPts val="0"/>
              </a:spcAft>
              <a:buClr>
                <a:schemeClr val="lt1"/>
              </a:buClr>
              <a:buSzPts val="2400"/>
              <a:buFont typeface="Arial"/>
              <a:buChar char="•"/>
            </a:pPr>
            <a:r>
              <a:rPr lang="en-US" sz="2000" dirty="0"/>
              <a:t>A budget planning tool that is used to aide community associations in setting aside funds for anticipated common element </a:t>
            </a:r>
            <a:r>
              <a:rPr lang="en-US" sz="2000" u="sng" dirty="0"/>
              <a:t>maintenance</a:t>
            </a:r>
            <a:r>
              <a:rPr lang="en-US" sz="2000" dirty="0"/>
              <a:t> expenditures.</a:t>
            </a:r>
            <a:endParaRPr sz="1600" dirty="0"/>
          </a:p>
          <a:p>
            <a:pPr marL="342900" lvl="0" indent="-342900" algn="just" rtl="0">
              <a:spcBef>
                <a:spcPts val="480"/>
              </a:spcBef>
              <a:spcAft>
                <a:spcPts val="0"/>
              </a:spcAft>
              <a:buClr>
                <a:schemeClr val="lt1"/>
              </a:buClr>
              <a:buSzPts val="2400"/>
              <a:buFont typeface="Arial"/>
              <a:buChar char="•"/>
            </a:pPr>
            <a:r>
              <a:rPr lang="en-US" sz="2000" dirty="0"/>
              <a:t>This should include identification, quantification and financial analysis of only the regular, scheduled activities that maintain the associations common elements.</a:t>
            </a:r>
            <a:endParaRPr sz="1600" dirty="0"/>
          </a:p>
          <a:p>
            <a:pPr marL="342900" lvl="0" indent="-342900" algn="just" rtl="0">
              <a:spcBef>
                <a:spcPts val="480"/>
              </a:spcBef>
              <a:spcAft>
                <a:spcPts val="0"/>
              </a:spcAft>
              <a:buClr>
                <a:schemeClr val="lt1"/>
              </a:buClr>
              <a:buSzPts val="2400"/>
              <a:buFont typeface="Arial"/>
              <a:buChar char="•"/>
            </a:pPr>
            <a:r>
              <a:rPr lang="en-US" sz="2000" dirty="0"/>
              <a:t>Not all communities have a formal maintenance plan.</a:t>
            </a:r>
            <a:endParaRPr sz="1600" dirty="0"/>
          </a:p>
        </p:txBody>
      </p:sp>
      <p:sp>
        <p:nvSpPr>
          <p:cNvPr id="12" name="Google Shape;179;p15"/>
          <p:cNvSpPr txBox="1"/>
          <p:nvPr/>
        </p:nvSpPr>
        <p:spPr>
          <a:xfrm>
            <a:off x="381000" y="2133600"/>
            <a:ext cx="8001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106942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5;p16"/>
          <p:cNvSpPr txBox="1">
            <a:spLocks noGrp="1"/>
          </p:cNvSpPr>
          <p:nvPr>
            <p:ph type="ctrTitle"/>
          </p:nvPr>
        </p:nvSpPr>
        <p:spPr>
          <a:xfrm>
            <a:off x="262681" y="762000"/>
            <a:ext cx="8849081" cy="119360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sz="3600" dirty="0"/>
              <a:t>Do reserve studies ensure we can avoid what happened at Surfside? </a:t>
            </a:r>
            <a:endParaRPr dirty="0"/>
          </a:p>
        </p:txBody>
      </p:sp>
      <p:sp>
        <p:nvSpPr>
          <p:cNvPr id="8" name="Google Shape;186;p16"/>
          <p:cNvSpPr txBox="1">
            <a:spLocks noGrp="1"/>
          </p:cNvSpPr>
          <p:nvPr>
            <p:ph type="subTitle" idx="1"/>
          </p:nvPr>
        </p:nvSpPr>
        <p:spPr>
          <a:xfrm>
            <a:off x="435077" y="2398777"/>
            <a:ext cx="8291052" cy="277207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sz="2000" i="1" dirty="0"/>
              <a:t>Our recommendations are based on a </a:t>
            </a:r>
            <a:r>
              <a:rPr lang="en-US" sz="2000" i="1" u="sng" dirty="0"/>
              <a:t>visual, non-invasive </a:t>
            </a:r>
            <a:r>
              <a:rPr lang="en-US" sz="2000" i="1" dirty="0"/>
              <a:t>inspection of the community and from our prior experience of working with similar communities.  It’s typical for us to include building repairs, such as concrete restoration and plaza deck replacement, when applicable.  If we see areas of concern (spalling, settlement, water infiltration) we will document these areas and likely recommend further evaluation.</a:t>
            </a:r>
            <a:endParaRPr sz="2000" dirty="0"/>
          </a:p>
          <a:p>
            <a:pPr marL="0" lvl="0" indent="0" algn="l" rtl="0">
              <a:spcBef>
                <a:spcPts val="480"/>
              </a:spcBef>
              <a:spcAft>
                <a:spcPts val="0"/>
              </a:spcAft>
              <a:buClr>
                <a:schemeClr val="lt1"/>
              </a:buClr>
              <a:buSzPts val="2400"/>
              <a:buNone/>
            </a:pPr>
            <a:r>
              <a:rPr lang="en-US" sz="2000" dirty="0"/>
              <a:t/>
            </a:r>
            <a:br>
              <a:rPr lang="en-US" sz="2000" dirty="0"/>
            </a:br>
            <a:endParaRPr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348922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92;p17" descr="https://lh4.googleusercontent.com/oZTkDER4b1n8rdUhRb_pYsvUdUMCSa7ce8f02UJSJUDJ3ulzrIH3kggSR4VF4dsulS6HpQIXjQucrzJglcbcLdQ55LaxOxrMY7cRbXZjovwg0Vo0_QhliRkOpQGTdxxFzQOt0Fd2Uqs"/>
          <p:cNvPicPr preferRelativeResize="0"/>
          <p:nvPr/>
        </p:nvPicPr>
        <p:blipFill rotWithShape="1">
          <a:blip r:embed="rId3">
            <a:alphaModFix/>
          </a:blip>
          <a:srcRect/>
          <a:stretch/>
        </p:blipFill>
        <p:spPr>
          <a:xfrm>
            <a:off x="1143000" y="533400"/>
            <a:ext cx="5639264" cy="4477561"/>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76398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8;p18"/>
          <p:cNvSpPr txBox="1">
            <a:spLocks noGrp="1"/>
          </p:cNvSpPr>
          <p:nvPr>
            <p:ph type="ctrTitle"/>
          </p:nvPr>
        </p:nvSpPr>
        <p:spPr>
          <a:xfrm>
            <a:off x="304800" y="838200"/>
            <a:ext cx="86106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US" sz="3600"/>
              <a:t>How do we ensure we are properly</a:t>
            </a:r>
            <a:br>
              <a:rPr lang="en-US" sz="3600"/>
            </a:br>
            <a:r>
              <a:rPr lang="en-US" sz="3600"/>
              <a:t>managing our property? </a:t>
            </a:r>
            <a:endParaRPr sz="3600"/>
          </a:p>
        </p:txBody>
      </p:sp>
      <p:sp>
        <p:nvSpPr>
          <p:cNvPr id="4" name="Google Shape;199;p18"/>
          <p:cNvSpPr txBox="1">
            <a:spLocks noGrp="1"/>
          </p:cNvSpPr>
          <p:nvPr>
            <p:ph type="subTitle" idx="1"/>
          </p:nvPr>
        </p:nvSpPr>
        <p:spPr>
          <a:xfrm>
            <a:off x="990600" y="2667000"/>
            <a:ext cx="7391400" cy="3305474"/>
          </a:xfrm>
          <a:prstGeom prst="rect">
            <a:avLst/>
          </a:prstGeom>
          <a:noFill/>
          <a:ln>
            <a:noFill/>
          </a:ln>
        </p:spPr>
        <p:txBody>
          <a:bodyPr spcFirstLastPara="1" wrap="square" lIns="91425" tIns="45700" rIns="91425" bIns="45700" anchor="t" anchorCtr="0">
            <a:normAutofit/>
          </a:bodyPr>
          <a:lstStyle/>
          <a:p>
            <a:pPr marL="385763" lvl="0" indent="-385763" algn="l" rtl="0">
              <a:lnSpc>
                <a:spcPct val="150000"/>
              </a:lnSpc>
              <a:spcBef>
                <a:spcPts val="0"/>
              </a:spcBef>
              <a:spcAft>
                <a:spcPts val="0"/>
              </a:spcAft>
              <a:buClr>
                <a:schemeClr val="lt1"/>
              </a:buClr>
              <a:buSzPct val="100000"/>
              <a:buFont typeface="Calibri"/>
              <a:buAutoNum type="arabicPeriod"/>
            </a:pPr>
            <a:r>
              <a:rPr lang="en-US" dirty="0"/>
              <a:t>Realistic expectations of Reserve Study scope.</a:t>
            </a:r>
            <a:endParaRPr dirty="0"/>
          </a:p>
          <a:p>
            <a:pPr marL="385763" lvl="0" indent="-385763" algn="l" rtl="0">
              <a:lnSpc>
                <a:spcPct val="150000"/>
              </a:lnSpc>
              <a:spcBef>
                <a:spcPts val="592"/>
              </a:spcBef>
              <a:spcAft>
                <a:spcPts val="0"/>
              </a:spcAft>
              <a:buClr>
                <a:schemeClr val="lt1"/>
              </a:buClr>
              <a:buSzPct val="100000"/>
              <a:buFont typeface="Calibri"/>
              <a:buAutoNum type="arabicPeriod"/>
            </a:pPr>
            <a:r>
              <a:rPr lang="en-US" dirty="0"/>
              <a:t>Don’t overlook Professional Consultants.</a:t>
            </a:r>
            <a:endParaRPr dirty="0"/>
          </a:p>
          <a:p>
            <a:pPr marL="385763" lvl="0" indent="-385763" algn="l" rtl="0">
              <a:lnSpc>
                <a:spcPct val="150000"/>
              </a:lnSpc>
              <a:spcBef>
                <a:spcPts val="592"/>
              </a:spcBef>
              <a:spcAft>
                <a:spcPts val="0"/>
              </a:spcAft>
              <a:buClr>
                <a:schemeClr val="lt1"/>
              </a:buClr>
              <a:buSzPct val="100000"/>
              <a:buFont typeface="Calibri"/>
              <a:buAutoNum type="arabicPeriod"/>
            </a:pPr>
            <a:r>
              <a:rPr lang="en-US" dirty="0"/>
              <a:t>Make sure we account for these expenses in the budget.</a:t>
            </a:r>
            <a:endParaRP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275093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5;p19"/>
          <p:cNvSpPr txBox="1">
            <a:spLocks/>
          </p:cNvSpPr>
          <p:nvPr/>
        </p:nvSpPr>
        <p:spPr bwMode="auto">
          <a:xfrm>
            <a:off x="354897" y="381000"/>
            <a:ext cx="8534400" cy="417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lvl1pPr marL="0" indent="0" algn="r" defTabSz="457200" rtl="0" eaLnBrk="0" fontAlgn="base" hangingPunct="0">
              <a:spcBef>
                <a:spcPts val="1000"/>
              </a:spcBef>
              <a:spcAft>
                <a:spcPct val="0"/>
              </a:spcAft>
              <a:buClr>
                <a:schemeClr val="accent1"/>
              </a:buClr>
              <a:buSzPct val="80000"/>
              <a:buFont typeface="Wingdings 3" panose="05040102010807070707" pitchFamily="18" charset="2"/>
              <a:buNone/>
              <a:defRPr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spcAft>
                <a:spcPts val="0"/>
              </a:spcAft>
              <a:buClr>
                <a:schemeClr val="lt1"/>
              </a:buClr>
              <a:buSzPts val="3600"/>
            </a:pPr>
            <a:r>
              <a:rPr lang="en-US" sz="3600" dirty="0">
                <a:solidFill>
                  <a:schemeClr val="accent1">
                    <a:lumMod val="50000"/>
                  </a:schemeClr>
                </a:solidFill>
              </a:rPr>
              <a:t>1. Reserve Study Scope – Realistic Expectations</a:t>
            </a:r>
            <a:endParaRPr lang="en-US" sz="1800" dirty="0">
              <a:solidFill>
                <a:schemeClr val="accent1">
                  <a:lumMod val="50000"/>
                </a:schemeClr>
              </a:solidFill>
            </a:endParaRPr>
          </a:p>
        </p:txBody>
      </p:sp>
      <p:sp>
        <p:nvSpPr>
          <p:cNvPr id="7" name="Google Shape;206;p19"/>
          <p:cNvSpPr/>
          <p:nvPr/>
        </p:nvSpPr>
        <p:spPr>
          <a:xfrm>
            <a:off x="296555" y="1828800"/>
            <a:ext cx="6433072" cy="335476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Boards expect the Reserve Study to identify all problems.</a:t>
            </a:r>
            <a:endParaRPr dirty="0">
              <a:solidFill>
                <a:schemeClr val="bg1">
                  <a:lumMod val="50000"/>
                </a:schemeClr>
              </a:solidFill>
            </a:endParaRPr>
          </a:p>
          <a:p>
            <a:pPr marL="342900" marR="0" lvl="0" indent="-342900" algn="l" rtl="0">
              <a:spcBef>
                <a:spcPts val="120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Reserve Studies are limited to visual and apparent conditions.</a:t>
            </a:r>
            <a:endParaRPr dirty="0">
              <a:solidFill>
                <a:schemeClr val="bg1">
                  <a:lumMod val="50000"/>
                </a:schemeClr>
              </a:solidFill>
            </a:endParaRPr>
          </a:p>
          <a:p>
            <a:pPr marL="342900" marR="0" lvl="0" indent="-342900" algn="l" rtl="0">
              <a:spcBef>
                <a:spcPts val="120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Reserve Studies should rely on input from other Specialized Experts to identify conditions of elements that can’t be visually inspected during the reserve study process. </a:t>
            </a:r>
            <a:endParaRPr sz="2400" dirty="0">
              <a:solidFill>
                <a:schemeClr val="bg1">
                  <a:lumMod val="50000"/>
                </a:schemeClr>
              </a:solidFill>
              <a:latin typeface="Calibri"/>
              <a:ea typeface="Calibri"/>
              <a:cs typeface="Calibri"/>
              <a:sym typeface="Calibri"/>
            </a:endParaRPr>
          </a:p>
        </p:txBody>
      </p:sp>
      <p:pic>
        <p:nvPicPr>
          <p:cNvPr id="8" name="Google Shape;207;p19"/>
          <p:cNvPicPr preferRelativeResize="0"/>
          <p:nvPr/>
        </p:nvPicPr>
        <p:blipFill rotWithShape="1">
          <a:blip r:embed="rId3">
            <a:alphaModFix/>
          </a:blip>
          <a:srcRect/>
          <a:stretch/>
        </p:blipFill>
        <p:spPr>
          <a:xfrm>
            <a:off x="6820174" y="2581114"/>
            <a:ext cx="1933575" cy="236220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136815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13;p20"/>
          <p:cNvPicPr preferRelativeResize="0"/>
          <p:nvPr/>
        </p:nvPicPr>
        <p:blipFill rotWithShape="1">
          <a:blip r:embed="rId2">
            <a:alphaModFix/>
          </a:blip>
          <a:srcRect/>
          <a:stretch/>
        </p:blipFill>
        <p:spPr>
          <a:xfrm>
            <a:off x="228600" y="870438"/>
            <a:ext cx="8758855" cy="3910726"/>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416913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19;p21"/>
          <p:cNvPicPr preferRelativeResize="0"/>
          <p:nvPr/>
        </p:nvPicPr>
        <p:blipFill rotWithShape="1">
          <a:blip r:embed="rId3">
            <a:alphaModFix/>
          </a:blip>
          <a:srcRect/>
          <a:stretch/>
        </p:blipFill>
        <p:spPr>
          <a:xfrm>
            <a:off x="1145931" y="685800"/>
            <a:ext cx="6881968" cy="4489802"/>
          </a:xfrm>
          <a:prstGeom prst="rect">
            <a:avLst/>
          </a:prstGeom>
          <a:noFill/>
          <a:ln>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298628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5;p22"/>
          <p:cNvSpPr txBox="1">
            <a:spLocks/>
          </p:cNvSpPr>
          <p:nvPr/>
        </p:nvSpPr>
        <p:spPr bwMode="auto">
          <a:xfrm>
            <a:off x="414835" y="474662"/>
            <a:ext cx="8229600" cy="417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lvl1pPr marL="0" indent="0" algn="r" defTabSz="457200" rtl="0" eaLnBrk="0" fontAlgn="base" hangingPunct="0">
              <a:spcBef>
                <a:spcPts val="1000"/>
              </a:spcBef>
              <a:spcAft>
                <a:spcPct val="0"/>
              </a:spcAft>
              <a:buClr>
                <a:schemeClr val="accent1"/>
              </a:buClr>
              <a:buSzPct val="80000"/>
              <a:buFont typeface="Wingdings 3" panose="05040102010807070707" pitchFamily="18" charset="2"/>
              <a:buNone/>
              <a:defRPr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spcAft>
                <a:spcPts val="0"/>
              </a:spcAft>
              <a:buClr>
                <a:schemeClr val="lt1"/>
              </a:buClr>
              <a:buSzPts val="3600"/>
            </a:pPr>
            <a:r>
              <a:rPr lang="en-US" sz="3600" dirty="0">
                <a:solidFill>
                  <a:schemeClr val="accent1">
                    <a:lumMod val="50000"/>
                  </a:schemeClr>
                </a:solidFill>
              </a:rPr>
              <a:t>2. Don’t overlook Professional</a:t>
            </a:r>
            <a:endParaRPr lang="en-US" sz="1800" dirty="0">
              <a:solidFill>
                <a:schemeClr val="accent1">
                  <a:lumMod val="50000"/>
                </a:schemeClr>
              </a:solidFill>
            </a:endParaRPr>
          </a:p>
          <a:p>
            <a:pPr marL="461963" algn="l">
              <a:spcBef>
                <a:spcPts val="720"/>
              </a:spcBef>
              <a:spcAft>
                <a:spcPts val="0"/>
              </a:spcAft>
              <a:buClr>
                <a:schemeClr val="lt1"/>
              </a:buClr>
              <a:buSzPts val="3600"/>
            </a:pPr>
            <a:r>
              <a:rPr lang="en-US" sz="3600" dirty="0">
                <a:solidFill>
                  <a:schemeClr val="accent1">
                    <a:lumMod val="50000"/>
                  </a:schemeClr>
                </a:solidFill>
              </a:rPr>
              <a:t>Consultants</a:t>
            </a:r>
            <a:endParaRPr lang="en-US" sz="1800" dirty="0">
              <a:solidFill>
                <a:schemeClr val="accent1">
                  <a:lumMod val="50000"/>
                </a:schemeClr>
              </a:solidFill>
            </a:endParaRPr>
          </a:p>
          <a:p>
            <a:pPr algn="l">
              <a:spcBef>
                <a:spcPts val="720"/>
              </a:spcBef>
              <a:spcAft>
                <a:spcPts val="0"/>
              </a:spcAft>
              <a:buClr>
                <a:schemeClr val="lt1"/>
              </a:buClr>
              <a:buSzPts val="3600"/>
            </a:pPr>
            <a:endParaRPr lang="en-US" sz="3600" dirty="0">
              <a:solidFill>
                <a:schemeClr val="accent1">
                  <a:lumMod val="50000"/>
                </a:schemeClr>
              </a:solidFill>
            </a:endParaRPr>
          </a:p>
        </p:txBody>
      </p:sp>
      <p:sp>
        <p:nvSpPr>
          <p:cNvPr id="4" name="Google Shape;226;p22"/>
          <p:cNvSpPr/>
          <p:nvPr/>
        </p:nvSpPr>
        <p:spPr>
          <a:xfrm>
            <a:off x="377428" y="1949894"/>
            <a:ext cx="6433072" cy="261610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Conditions are not hidden, they are just not identified!</a:t>
            </a:r>
            <a:endParaRPr dirty="0">
              <a:solidFill>
                <a:schemeClr val="bg1">
                  <a:lumMod val="50000"/>
                </a:schemeClr>
              </a:solidFill>
            </a:endParaRPr>
          </a:p>
          <a:p>
            <a:pPr marL="342900" marR="0" lvl="0" indent="-342900" algn="l" rtl="0">
              <a:lnSpc>
                <a:spcPct val="100000"/>
              </a:lnSpc>
              <a:spcBef>
                <a:spcPts val="120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If they are not remediated, conditions can go from minor to bad to catastrophic!</a:t>
            </a:r>
            <a:endParaRPr dirty="0">
              <a:solidFill>
                <a:schemeClr val="bg1">
                  <a:lumMod val="50000"/>
                </a:schemeClr>
              </a:solidFill>
            </a:endParaRPr>
          </a:p>
          <a:p>
            <a:pPr marL="342900" marR="0" lvl="0" indent="-342900" algn="l" rtl="0">
              <a:lnSpc>
                <a:spcPct val="100000"/>
              </a:lnSpc>
              <a:spcBef>
                <a:spcPts val="120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Specialized experts should be brought in more frequently. </a:t>
            </a:r>
            <a:endParaRPr dirty="0">
              <a:solidFill>
                <a:schemeClr val="bg1">
                  <a:lumMod val="50000"/>
                </a:schemeClr>
              </a:solidFill>
            </a:endParaRPr>
          </a:p>
        </p:txBody>
      </p:sp>
      <p:pic>
        <p:nvPicPr>
          <p:cNvPr id="6" name="Google Shape;228;p22"/>
          <p:cNvPicPr preferRelativeResize="0"/>
          <p:nvPr/>
        </p:nvPicPr>
        <p:blipFill rotWithShape="1">
          <a:blip r:embed="rId3">
            <a:alphaModFix/>
          </a:blip>
          <a:srcRect/>
          <a:stretch/>
        </p:blipFill>
        <p:spPr>
          <a:xfrm>
            <a:off x="6663235" y="3397694"/>
            <a:ext cx="2362200" cy="1771650"/>
          </a:xfrm>
          <a:prstGeom prst="rect">
            <a:avLst/>
          </a:prstGeom>
          <a:noFill/>
          <a:ln>
            <a:noFill/>
          </a:ln>
        </p:spPr>
      </p:pic>
      <p:pic>
        <p:nvPicPr>
          <p:cNvPr id="7" name="Google Shape;229;p22"/>
          <p:cNvPicPr preferRelativeResize="0"/>
          <p:nvPr/>
        </p:nvPicPr>
        <p:blipFill rotWithShape="1">
          <a:blip r:embed="rId4">
            <a:alphaModFix/>
          </a:blip>
          <a:srcRect/>
          <a:stretch/>
        </p:blipFill>
        <p:spPr>
          <a:xfrm>
            <a:off x="6587035" y="1122818"/>
            <a:ext cx="2387243" cy="1492027"/>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58206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34;p23"/>
          <p:cNvSpPr txBox="1"/>
          <p:nvPr/>
        </p:nvSpPr>
        <p:spPr>
          <a:xfrm>
            <a:off x="287215" y="747352"/>
            <a:ext cx="83058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u="sng">
              <a:solidFill>
                <a:schemeClr val="accent1">
                  <a:lumMod val="50000"/>
                </a:schemeClr>
              </a:solidFill>
              <a:latin typeface="Calibri"/>
              <a:ea typeface="Calibri"/>
              <a:cs typeface="Calibri"/>
              <a:sym typeface="Calibri"/>
            </a:endParaRPr>
          </a:p>
          <a:p>
            <a:pPr marL="0" marR="0" lvl="0" indent="0" algn="ctr" rtl="0">
              <a:spcBef>
                <a:spcPts val="0"/>
              </a:spcBef>
              <a:spcAft>
                <a:spcPts val="0"/>
              </a:spcAft>
              <a:buNone/>
            </a:pPr>
            <a:endParaRPr sz="1800" b="1">
              <a:solidFill>
                <a:schemeClr val="accent1">
                  <a:lumMod val="50000"/>
                </a:schemeClr>
              </a:solidFill>
              <a:latin typeface="Calibri"/>
              <a:ea typeface="Calibri"/>
              <a:cs typeface="Calibri"/>
              <a:sym typeface="Calibri"/>
            </a:endParaRPr>
          </a:p>
        </p:txBody>
      </p:sp>
      <p:sp>
        <p:nvSpPr>
          <p:cNvPr id="9" name="Google Shape;235;p23"/>
          <p:cNvSpPr txBox="1"/>
          <p:nvPr/>
        </p:nvSpPr>
        <p:spPr>
          <a:xfrm>
            <a:off x="762000" y="2575759"/>
            <a:ext cx="3506502" cy="193899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000"/>
              <a:buFont typeface="Arial"/>
              <a:buChar char="•"/>
            </a:pPr>
            <a:r>
              <a:rPr lang="en-US" sz="2000" dirty="0">
                <a:solidFill>
                  <a:schemeClr val="bg1">
                    <a:lumMod val="50000"/>
                  </a:schemeClr>
                </a:solidFill>
                <a:latin typeface="Calibri"/>
                <a:ea typeface="Calibri"/>
                <a:cs typeface="Calibri"/>
                <a:sym typeface="Calibri"/>
              </a:rPr>
              <a:t>Architects</a:t>
            </a:r>
            <a:endParaRPr sz="2000" dirty="0">
              <a:solidFill>
                <a:schemeClr val="bg1">
                  <a:lumMod val="50000"/>
                </a:schemeClr>
              </a:solidFill>
              <a:latin typeface="Calibri"/>
              <a:ea typeface="Calibri"/>
              <a:cs typeface="Calibri"/>
              <a:sym typeface="Calibri"/>
            </a:endParaRPr>
          </a:p>
          <a:p>
            <a:pPr marL="285750" marR="0" lvl="0" indent="-285750" algn="l" rtl="0">
              <a:spcBef>
                <a:spcPts val="0"/>
              </a:spcBef>
              <a:spcAft>
                <a:spcPts val="0"/>
              </a:spcAft>
              <a:buClr>
                <a:schemeClr val="lt1"/>
              </a:buClr>
              <a:buSzPts val="2000"/>
              <a:buFont typeface="Arial"/>
              <a:buChar char="•"/>
            </a:pPr>
            <a:r>
              <a:rPr lang="en-US" sz="2000" dirty="0">
                <a:solidFill>
                  <a:schemeClr val="bg1">
                    <a:lumMod val="50000"/>
                  </a:schemeClr>
                </a:solidFill>
                <a:latin typeface="Calibri"/>
                <a:ea typeface="Calibri"/>
                <a:cs typeface="Calibri"/>
                <a:sym typeface="Calibri"/>
              </a:rPr>
              <a:t>Structural  Engineers</a:t>
            </a:r>
            <a:endParaRPr sz="2000" dirty="0">
              <a:solidFill>
                <a:schemeClr val="bg1">
                  <a:lumMod val="50000"/>
                </a:schemeClr>
              </a:solidFill>
              <a:latin typeface="Calibri"/>
              <a:ea typeface="Calibri"/>
              <a:cs typeface="Calibri"/>
              <a:sym typeface="Calibri"/>
            </a:endParaRPr>
          </a:p>
          <a:p>
            <a:pPr marL="285750" marR="0" lvl="0" indent="-285750" algn="l" rtl="0">
              <a:spcBef>
                <a:spcPts val="0"/>
              </a:spcBef>
              <a:spcAft>
                <a:spcPts val="0"/>
              </a:spcAft>
              <a:buClr>
                <a:schemeClr val="lt1"/>
              </a:buClr>
              <a:buSzPts val="2000"/>
              <a:buFont typeface="Arial"/>
              <a:buChar char="•"/>
            </a:pPr>
            <a:r>
              <a:rPr lang="en-US" sz="2000" dirty="0">
                <a:solidFill>
                  <a:schemeClr val="bg1">
                    <a:lumMod val="50000"/>
                  </a:schemeClr>
                </a:solidFill>
                <a:latin typeface="Calibri"/>
                <a:ea typeface="Calibri"/>
                <a:cs typeface="Calibri"/>
                <a:sym typeface="Calibri"/>
              </a:rPr>
              <a:t>Building Envelope Specialists</a:t>
            </a:r>
            <a:endParaRPr dirty="0">
              <a:solidFill>
                <a:schemeClr val="bg1">
                  <a:lumMod val="50000"/>
                </a:schemeClr>
              </a:solidFill>
            </a:endParaRPr>
          </a:p>
          <a:p>
            <a:pPr marL="285750" marR="0" lvl="0" indent="-285750" algn="l" rtl="0">
              <a:spcBef>
                <a:spcPts val="0"/>
              </a:spcBef>
              <a:spcAft>
                <a:spcPts val="0"/>
              </a:spcAft>
              <a:buClr>
                <a:schemeClr val="lt1"/>
              </a:buClr>
              <a:buSzPts val="2000"/>
              <a:buFont typeface="Arial"/>
              <a:buChar char="•"/>
            </a:pPr>
            <a:r>
              <a:rPr lang="en-US" sz="2000" dirty="0">
                <a:solidFill>
                  <a:schemeClr val="bg1">
                    <a:lumMod val="50000"/>
                  </a:schemeClr>
                </a:solidFill>
                <a:latin typeface="Calibri"/>
                <a:ea typeface="Calibri"/>
                <a:cs typeface="Calibri"/>
                <a:sym typeface="Calibri"/>
              </a:rPr>
              <a:t>Mechanical, Electrical, Plumbing (MEP) Engineers</a:t>
            </a:r>
            <a:endParaRPr dirty="0">
              <a:solidFill>
                <a:schemeClr val="bg1">
                  <a:lumMod val="50000"/>
                </a:schemeClr>
              </a:solidFill>
            </a:endParaRPr>
          </a:p>
          <a:p>
            <a:pPr marL="0" marR="0" lvl="0" indent="0" algn="l" rtl="0">
              <a:spcBef>
                <a:spcPts val="0"/>
              </a:spcBef>
              <a:spcAft>
                <a:spcPts val="0"/>
              </a:spcAft>
              <a:buNone/>
            </a:pPr>
            <a:endParaRPr sz="2000" dirty="0">
              <a:solidFill>
                <a:schemeClr val="bg1">
                  <a:lumMod val="50000"/>
                </a:schemeClr>
              </a:solidFill>
              <a:latin typeface="Calibri"/>
              <a:ea typeface="Calibri"/>
              <a:cs typeface="Calibri"/>
              <a:sym typeface="Calibri"/>
            </a:endParaRPr>
          </a:p>
        </p:txBody>
      </p:sp>
      <p:sp>
        <p:nvSpPr>
          <p:cNvPr id="10" name="Google Shape;236;p23"/>
          <p:cNvSpPr txBox="1"/>
          <p:nvPr/>
        </p:nvSpPr>
        <p:spPr>
          <a:xfrm>
            <a:off x="4763151" y="2486289"/>
            <a:ext cx="3886200" cy="101566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000"/>
              <a:buFont typeface="Arial"/>
              <a:buChar char="•"/>
            </a:pPr>
            <a:r>
              <a:rPr lang="en-US" sz="2000" dirty="0">
                <a:solidFill>
                  <a:schemeClr val="bg1">
                    <a:lumMod val="50000"/>
                  </a:schemeClr>
                </a:solidFill>
                <a:latin typeface="Calibri"/>
                <a:ea typeface="Calibri"/>
                <a:cs typeface="Calibri"/>
                <a:sym typeface="Calibri"/>
              </a:rPr>
              <a:t>Pond Specialists</a:t>
            </a:r>
            <a:endParaRPr sz="2000" dirty="0">
              <a:solidFill>
                <a:schemeClr val="bg1">
                  <a:lumMod val="50000"/>
                </a:schemeClr>
              </a:solidFill>
              <a:latin typeface="Calibri"/>
              <a:ea typeface="Calibri"/>
              <a:cs typeface="Calibri"/>
              <a:sym typeface="Calibri"/>
            </a:endParaRPr>
          </a:p>
          <a:p>
            <a:pPr marL="285750" marR="0" lvl="0" indent="-285750" algn="l" rtl="0">
              <a:spcBef>
                <a:spcPts val="0"/>
              </a:spcBef>
              <a:spcAft>
                <a:spcPts val="0"/>
              </a:spcAft>
              <a:buClr>
                <a:schemeClr val="lt1"/>
              </a:buClr>
              <a:buSzPts val="2000"/>
              <a:buFont typeface="Arial"/>
              <a:buChar char="•"/>
            </a:pPr>
            <a:r>
              <a:rPr lang="en-US" sz="2000" dirty="0">
                <a:solidFill>
                  <a:schemeClr val="bg1">
                    <a:lumMod val="50000"/>
                  </a:schemeClr>
                </a:solidFill>
                <a:latin typeface="Calibri"/>
                <a:ea typeface="Calibri"/>
                <a:cs typeface="Calibri"/>
                <a:sym typeface="Calibri"/>
              </a:rPr>
              <a:t>Pavement Consultants</a:t>
            </a:r>
            <a:endParaRPr sz="2000" dirty="0">
              <a:solidFill>
                <a:schemeClr val="bg1">
                  <a:lumMod val="50000"/>
                </a:schemeClr>
              </a:solidFill>
              <a:latin typeface="Calibri"/>
              <a:ea typeface="Calibri"/>
              <a:cs typeface="Calibri"/>
              <a:sym typeface="Calibri"/>
            </a:endParaRPr>
          </a:p>
          <a:p>
            <a:pPr marL="285750" marR="0" lvl="0" indent="-285750" algn="l" rtl="0">
              <a:spcBef>
                <a:spcPts val="0"/>
              </a:spcBef>
              <a:spcAft>
                <a:spcPts val="0"/>
              </a:spcAft>
              <a:buClr>
                <a:schemeClr val="lt1"/>
              </a:buClr>
              <a:buSzPts val="2000"/>
              <a:buFont typeface="Arial"/>
              <a:buChar char="•"/>
            </a:pPr>
            <a:r>
              <a:rPr lang="en-US" sz="2000" dirty="0">
                <a:solidFill>
                  <a:schemeClr val="bg1">
                    <a:lumMod val="50000"/>
                  </a:schemeClr>
                </a:solidFill>
                <a:latin typeface="Calibri"/>
                <a:ea typeface="Calibri"/>
                <a:cs typeface="Calibri"/>
                <a:sym typeface="Calibri"/>
              </a:rPr>
              <a:t>Arborists</a:t>
            </a:r>
            <a:endParaRPr dirty="0">
              <a:solidFill>
                <a:schemeClr val="bg1">
                  <a:lumMod val="50000"/>
                </a:schemeClr>
              </a:solidFill>
            </a:endParaRPr>
          </a:p>
        </p:txBody>
      </p:sp>
      <p:sp>
        <p:nvSpPr>
          <p:cNvPr id="11" name="Google Shape;237;p23"/>
          <p:cNvSpPr txBox="1"/>
          <p:nvPr/>
        </p:nvSpPr>
        <p:spPr>
          <a:xfrm>
            <a:off x="0" y="497563"/>
            <a:ext cx="9144000"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accent1">
                    <a:lumMod val="50000"/>
                  </a:schemeClr>
                </a:solidFill>
                <a:latin typeface="Calibri"/>
                <a:ea typeface="Calibri"/>
                <a:cs typeface="Calibri"/>
                <a:sym typeface="Calibri"/>
              </a:rPr>
              <a:t>Professional Consultants Most Often Overlooked Until Associations Face a </a:t>
            </a:r>
          </a:p>
          <a:p>
            <a:pPr marL="0" marR="0" lvl="0" indent="0" algn="ctr" rtl="0">
              <a:spcBef>
                <a:spcPts val="0"/>
              </a:spcBef>
              <a:spcAft>
                <a:spcPts val="0"/>
              </a:spcAft>
              <a:buNone/>
            </a:pPr>
            <a:r>
              <a:rPr lang="en-US" sz="3600" dirty="0">
                <a:solidFill>
                  <a:schemeClr val="accent1">
                    <a:lumMod val="50000"/>
                  </a:schemeClr>
                </a:solidFill>
                <a:latin typeface="Calibri"/>
                <a:ea typeface="Calibri"/>
                <a:cs typeface="Calibri"/>
                <a:sym typeface="Calibri"/>
              </a:rPr>
              <a:t>Critical Issue</a:t>
            </a:r>
            <a:endParaRPr dirty="0">
              <a:solidFill>
                <a:schemeClr val="accent1">
                  <a:lumMod val="50000"/>
                </a:schemeClr>
              </a:solidFill>
            </a:endParaRPr>
          </a:p>
          <a:p>
            <a:pPr marL="0" marR="0" lvl="0" indent="0" algn="ctr" rtl="0">
              <a:spcBef>
                <a:spcPts val="0"/>
              </a:spcBef>
              <a:spcAft>
                <a:spcPts val="0"/>
              </a:spcAft>
              <a:buNone/>
            </a:pPr>
            <a:endParaRPr sz="3200" dirty="0">
              <a:solidFill>
                <a:schemeClr val="accent1">
                  <a:lumMod val="50000"/>
                </a:schemeClr>
              </a:solidFill>
              <a:latin typeface="Calibri"/>
              <a:ea typeface="Calibri"/>
              <a:cs typeface="Calibri"/>
              <a:sym typeface="Calibri"/>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287138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21;p33"/>
          <p:cNvSpPr txBox="1">
            <a:spLocks noGrp="1"/>
          </p:cNvSpPr>
          <p:nvPr>
            <p:ph type="subTitle" idx="1"/>
          </p:nvPr>
        </p:nvSpPr>
        <p:spPr>
          <a:xfrm>
            <a:off x="533400" y="2253796"/>
            <a:ext cx="8382000" cy="2743200"/>
          </a:xfrm>
          <a:prstGeom prst="rect">
            <a:avLst/>
          </a:prstGeom>
          <a:noFill/>
          <a:ln>
            <a:noFill/>
          </a:ln>
        </p:spPr>
        <p:txBody>
          <a:bodyPr spcFirstLastPara="1" wrap="square" lIns="91425" tIns="45700" rIns="91425" bIns="45700" anchor="t" anchorCtr="0">
            <a:normAutofit/>
          </a:bodyPr>
          <a:lstStyle/>
          <a:p>
            <a:pPr marL="457200" lvl="0" indent="-457200" algn="l">
              <a:spcBef>
                <a:spcPts val="0"/>
              </a:spcBef>
              <a:spcAft>
                <a:spcPts val="0"/>
              </a:spcAft>
              <a:buClr>
                <a:schemeClr val="lt1"/>
              </a:buClr>
              <a:buSzPct val="100000"/>
              <a:buFont typeface="Arial"/>
              <a:buChar char="•"/>
            </a:pPr>
            <a:r>
              <a:rPr lang="en-US" b="1" dirty="0"/>
              <a:t>Mission</a:t>
            </a:r>
            <a:r>
              <a:rPr lang="en-US" dirty="0"/>
              <a:t>: provide authoritative research and analysis on community association trends, issues, and operations. Our mission is to foster successful and sustainable communities.</a:t>
            </a:r>
            <a:endParaRPr dirty="0"/>
          </a:p>
          <a:p>
            <a:pPr marL="0" lvl="0" indent="0" algn="l" rtl="0">
              <a:spcBef>
                <a:spcPts val="544"/>
              </a:spcBef>
              <a:spcAft>
                <a:spcPts val="0"/>
              </a:spcAft>
              <a:buClr>
                <a:schemeClr val="lt1"/>
              </a:buClr>
              <a:buSzPct val="100000"/>
              <a:buNone/>
            </a:pPr>
            <a:endParaRPr dirty="0"/>
          </a:p>
          <a:p>
            <a:pPr marL="457200" lvl="0" indent="-284480" algn="l" rtl="0">
              <a:spcBef>
                <a:spcPts val="544"/>
              </a:spcBef>
              <a:spcAft>
                <a:spcPts val="0"/>
              </a:spcAft>
              <a:buClr>
                <a:schemeClr val="lt1"/>
              </a:buClr>
              <a:buSzPct val="100000"/>
              <a:buFont typeface="Arial"/>
              <a:buNone/>
            </a:pPr>
            <a:endParaRPr dirty="0"/>
          </a:p>
          <a:p>
            <a:pPr marL="0" lvl="0" indent="0" algn="ctr" rtl="0">
              <a:spcBef>
                <a:spcPts val="544"/>
              </a:spcBef>
              <a:spcAft>
                <a:spcPts val="0"/>
              </a:spcAft>
              <a:buClr>
                <a:schemeClr val="lt1"/>
              </a:buClr>
              <a:buSzPct val="100000"/>
              <a:buNone/>
            </a:pPr>
            <a:endParaRPr dirty="0"/>
          </a:p>
        </p:txBody>
      </p:sp>
      <p:sp>
        <p:nvSpPr>
          <p:cNvPr id="9" name="Google Shape;322;p33"/>
          <p:cNvSpPr txBox="1"/>
          <p:nvPr/>
        </p:nvSpPr>
        <p:spPr>
          <a:xfrm>
            <a:off x="685800" y="2895600"/>
            <a:ext cx="8001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486" y="343642"/>
            <a:ext cx="3962400" cy="180109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3264932"/>
            <a:ext cx="1982538" cy="256125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5684403"/>
            <a:ext cx="2410967" cy="106082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1058" y="5638767"/>
            <a:ext cx="1832577" cy="110646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3264932"/>
            <a:ext cx="2138715" cy="252626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9807" y="3282426"/>
            <a:ext cx="1975081" cy="2526268"/>
          </a:xfrm>
          <a:prstGeom prst="rect">
            <a:avLst/>
          </a:prstGeom>
        </p:spPr>
      </p:pic>
    </p:spTree>
    <p:extLst>
      <p:ext uri="{BB962C8B-B14F-4D97-AF65-F5344CB8AC3E}">
        <p14:creationId xmlns:p14="http://schemas.microsoft.com/office/powerpoint/2010/main" val="1450541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4;p24"/>
          <p:cNvSpPr txBox="1">
            <a:spLocks/>
          </p:cNvSpPr>
          <p:nvPr/>
        </p:nvSpPr>
        <p:spPr bwMode="auto">
          <a:xfrm>
            <a:off x="445254" y="381000"/>
            <a:ext cx="8534400" cy="417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lvl1pPr marL="0" indent="0" algn="r" defTabSz="457200" rtl="0" eaLnBrk="0" fontAlgn="base" hangingPunct="0">
              <a:spcBef>
                <a:spcPts val="1000"/>
              </a:spcBef>
              <a:spcAft>
                <a:spcPct val="0"/>
              </a:spcAft>
              <a:buClr>
                <a:schemeClr val="accent1"/>
              </a:buClr>
              <a:buSzPct val="80000"/>
              <a:buFont typeface="Wingdings 3" panose="05040102010807070707" pitchFamily="18" charset="2"/>
              <a:buNone/>
              <a:defRPr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spcAft>
                <a:spcPts val="0"/>
              </a:spcAft>
              <a:buClr>
                <a:schemeClr val="lt1"/>
              </a:buClr>
              <a:buSzPts val="3600"/>
            </a:pPr>
            <a:r>
              <a:rPr lang="en-US" sz="3600" dirty="0">
                <a:solidFill>
                  <a:schemeClr val="accent1">
                    <a:lumMod val="50000"/>
                  </a:schemeClr>
                </a:solidFill>
              </a:rPr>
              <a:t>Why are Professional Services Overlooked?</a:t>
            </a:r>
          </a:p>
          <a:p>
            <a:pPr algn="l">
              <a:spcBef>
                <a:spcPts val="720"/>
              </a:spcBef>
              <a:spcAft>
                <a:spcPts val="0"/>
              </a:spcAft>
              <a:buClr>
                <a:schemeClr val="lt1"/>
              </a:buClr>
              <a:buSzPts val="3600"/>
            </a:pPr>
            <a:endParaRPr lang="en-US" sz="3600" dirty="0">
              <a:solidFill>
                <a:schemeClr val="accent1">
                  <a:lumMod val="50000"/>
                </a:schemeClr>
              </a:solidFill>
            </a:endParaRPr>
          </a:p>
        </p:txBody>
      </p:sp>
      <p:sp>
        <p:nvSpPr>
          <p:cNvPr id="7" name="Google Shape;245;p24"/>
          <p:cNvSpPr/>
          <p:nvPr/>
        </p:nvSpPr>
        <p:spPr>
          <a:xfrm>
            <a:off x="398585" y="1724540"/>
            <a:ext cx="7772400" cy="172354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Many Boards feel that their Duty is to not spend money rather that to spend money prudently!</a:t>
            </a:r>
            <a:endParaRPr dirty="0">
              <a:solidFill>
                <a:schemeClr val="bg1">
                  <a:lumMod val="50000"/>
                </a:schemeClr>
              </a:solidFill>
            </a:endParaRPr>
          </a:p>
          <a:p>
            <a:pPr marL="342900" marR="0" lvl="0" indent="-342900" algn="l" rtl="0">
              <a:lnSpc>
                <a:spcPct val="100000"/>
              </a:lnSpc>
              <a:spcBef>
                <a:spcPts val="120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Some Boards expect the Manager to know all the answers!</a:t>
            </a:r>
            <a:endParaRPr dirty="0">
              <a:solidFill>
                <a:schemeClr val="bg1">
                  <a:lumMod val="50000"/>
                </a:schemeClr>
              </a:solidFill>
            </a:endParaRPr>
          </a:p>
        </p:txBody>
      </p:sp>
      <p:pic>
        <p:nvPicPr>
          <p:cNvPr id="12" name="Google Shape;248;p24"/>
          <p:cNvPicPr preferRelativeResize="0"/>
          <p:nvPr/>
        </p:nvPicPr>
        <p:blipFill rotWithShape="1">
          <a:blip r:embed="rId3">
            <a:alphaModFix/>
          </a:blip>
          <a:srcRect/>
          <a:stretch/>
        </p:blipFill>
        <p:spPr>
          <a:xfrm>
            <a:off x="2875085" y="3439297"/>
            <a:ext cx="2819400" cy="1869385"/>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2509291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5;p25"/>
          <p:cNvSpPr txBox="1">
            <a:spLocks/>
          </p:cNvSpPr>
          <p:nvPr/>
        </p:nvSpPr>
        <p:spPr bwMode="auto">
          <a:xfrm>
            <a:off x="381467" y="381000"/>
            <a:ext cx="8534400" cy="417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lvl1pPr marL="0" indent="0" algn="r" defTabSz="457200" rtl="0" eaLnBrk="0" fontAlgn="base" hangingPunct="0">
              <a:spcBef>
                <a:spcPts val="1000"/>
              </a:spcBef>
              <a:spcAft>
                <a:spcPct val="0"/>
              </a:spcAft>
              <a:buClr>
                <a:schemeClr val="accent1"/>
              </a:buClr>
              <a:buSzPct val="80000"/>
              <a:buFont typeface="Wingdings 3" panose="05040102010807070707" pitchFamily="18" charset="2"/>
              <a:buNone/>
              <a:defRPr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spcAft>
                <a:spcPts val="0"/>
              </a:spcAft>
              <a:buClr>
                <a:schemeClr val="lt1"/>
              </a:buClr>
              <a:buSzPts val="3600"/>
            </a:pPr>
            <a:r>
              <a:rPr lang="en-US" sz="3600" dirty="0">
                <a:solidFill>
                  <a:schemeClr val="accent1">
                    <a:lumMod val="50000"/>
                  </a:schemeClr>
                </a:solidFill>
              </a:rPr>
              <a:t>Why are Professional Consultants Necessary?</a:t>
            </a:r>
          </a:p>
          <a:p>
            <a:pPr algn="l">
              <a:spcBef>
                <a:spcPts val="720"/>
              </a:spcBef>
              <a:spcAft>
                <a:spcPts val="0"/>
              </a:spcAft>
              <a:buClr>
                <a:schemeClr val="lt1"/>
              </a:buClr>
              <a:buSzPts val="3600"/>
            </a:pPr>
            <a:endParaRPr lang="en-US" sz="3600" dirty="0">
              <a:solidFill>
                <a:schemeClr val="accent1">
                  <a:lumMod val="50000"/>
                </a:schemeClr>
              </a:solidFill>
            </a:endParaRPr>
          </a:p>
        </p:txBody>
      </p:sp>
      <p:sp>
        <p:nvSpPr>
          <p:cNvPr id="8" name="Google Shape;256;p25"/>
          <p:cNvSpPr/>
          <p:nvPr/>
        </p:nvSpPr>
        <p:spPr>
          <a:xfrm>
            <a:off x="358488" y="2031414"/>
            <a:ext cx="6796708" cy="276998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Detect “hidden” conditions</a:t>
            </a:r>
            <a:endParaRPr sz="2400" dirty="0">
              <a:solidFill>
                <a:schemeClr val="bg1">
                  <a:lumMod val="50000"/>
                </a:schemeClr>
              </a:solidFill>
              <a:latin typeface="Calibri"/>
              <a:ea typeface="Calibri"/>
              <a:cs typeface="Calibri"/>
              <a:sym typeface="Calibri"/>
            </a:endParaRPr>
          </a:p>
          <a:p>
            <a:pPr marL="342900" marR="0" lvl="0" indent="-342900" algn="l" rtl="0">
              <a:lnSpc>
                <a:spcPct val="100000"/>
              </a:lnSpc>
              <a:spcBef>
                <a:spcPts val="120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Identification of critical issues, safety hazards and potential failures</a:t>
            </a:r>
            <a:endParaRPr dirty="0">
              <a:solidFill>
                <a:schemeClr val="bg1">
                  <a:lumMod val="50000"/>
                </a:schemeClr>
              </a:solidFill>
            </a:endParaRPr>
          </a:p>
          <a:p>
            <a:pPr marL="342900" marR="0" lvl="0" indent="-342900" algn="l" rtl="0">
              <a:lnSpc>
                <a:spcPct val="100000"/>
              </a:lnSpc>
              <a:spcBef>
                <a:spcPts val="120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Understand specific budgeting needs for maintenance</a:t>
            </a:r>
            <a:endParaRPr dirty="0">
              <a:solidFill>
                <a:schemeClr val="bg1">
                  <a:lumMod val="50000"/>
                </a:schemeClr>
              </a:solidFill>
            </a:endParaRPr>
          </a:p>
          <a:p>
            <a:pPr marL="342900" marR="0" lvl="0" indent="-342900" algn="l" rtl="0">
              <a:lnSpc>
                <a:spcPct val="100000"/>
              </a:lnSpc>
              <a:spcBef>
                <a:spcPts val="1200"/>
              </a:spcBef>
              <a:spcAft>
                <a:spcPts val="0"/>
              </a:spcAft>
              <a:buClr>
                <a:schemeClr val="lt1"/>
              </a:buClr>
              <a:buSzPts val="2400"/>
              <a:buFont typeface="Arial"/>
              <a:buChar char="•"/>
            </a:pPr>
            <a:r>
              <a:rPr lang="en-US" sz="2400" dirty="0">
                <a:solidFill>
                  <a:schemeClr val="bg1">
                    <a:lumMod val="50000"/>
                  </a:schemeClr>
                </a:solidFill>
                <a:latin typeface="Calibri"/>
                <a:ea typeface="Calibri"/>
                <a:cs typeface="Calibri"/>
                <a:sym typeface="Calibri"/>
              </a:rPr>
              <a:t>Validate best maintenance practices</a:t>
            </a:r>
            <a:endParaRPr sz="2400" dirty="0">
              <a:solidFill>
                <a:schemeClr val="bg1">
                  <a:lumMod val="50000"/>
                </a:schemeClr>
              </a:solidFill>
              <a:latin typeface="Calibri"/>
              <a:ea typeface="Calibri"/>
              <a:cs typeface="Calibri"/>
              <a:sym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2512069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4;p26"/>
          <p:cNvSpPr txBox="1">
            <a:spLocks/>
          </p:cNvSpPr>
          <p:nvPr/>
        </p:nvSpPr>
        <p:spPr bwMode="auto">
          <a:xfrm>
            <a:off x="445477" y="609600"/>
            <a:ext cx="8534400" cy="417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lvl1pPr marL="0" indent="0" algn="r" defTabSz="457200" rtl="0" eaLnBrk="0" fontAlgn="base" hangingPunct="0">
              <a:spcBef>
                <a:spcPts val="1000"/>
              </a:spcBef>
              <a:spcAft>
                <a:spcPct val="0"/>
              </a:spcAft>
              <a:buClr>
                <a:schemeClr val="accent1"/>
              </a:buClr>
              <a:buSzPct val="80000"/>
              <a:buFont typeface="Wingdings 3" panose="05040102010807070707" pitchFamily="18" charset="2"/>
              <a:buNone/>
              <a:defRPr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spcAft>
                <a:spcPts val="0"/>
              </a:spcAft>
              <a:buClr>
                <a:schemeClr val="lt1"/>
              </a:buClr>
              <a:buSzPts val="3600"/>
            </a:pPr>
            <a:r>
              <a:rPr lang="en-US" sz="3600" dirty="0">
                <a:solidFill>
                  <a:schemeClr val="accent1">
                    <a:lumMod val="50000"/>
                  </a:schemeClr>
                </a:solidFill>
              </a:rPr>
              <a:t>3. Account For These Expenses in the Budget</a:t>
            </a:r>
          </a:p>
        </p:txBody>
      </p:sp>
      <p:sp>
        <p:nvSpPr>
          <p:cNvPr id="6" name="Google Shape;265;p26"/>
          <p:cNvSpPr/>
          <p:nvPr/>
        </p:nvSpPr>
        <p:spPr>
          <a:xfrm>
            <a:off x="509954" y="2362200"/>
            <a:ext cx="6881446" cy="1969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bg1">
                    <a:lumMod val="50000"/>
                  </a:schemeClr>
                </a:solidFill>
                <a:latin typeface="Calibri"/>
                <a:ea typeface="Calibri"/>
                <a:cs typeface="Calibri"/>
                <a:sym typeface="Calibri"/>
              </a:rPr>
              <a:t>Many communities think of two budget categories:</a:t>
            </a:r>
            <a:endParaRPr dirty="0">
              <a:solidFill>
                <a:schemeClr val="bg1">
                  <a:lumMod val="50000"/>
                </a:schemeClr>
              </a:solidFill>
            </a:endParaRPr>
          </a:p>
          <a:p>
            <a:pPr marL="800100" marR="0" lvl="1" indent="-342900" algn="l" rtl="0">
              <a:spcBef>
                <a:spcPts val="3000"/>
              </a:spcBef>
              <a:spcAft>
                <a:spcPts val="0"/>
              </a:spcAft>
              <a:buClr>
                <a:schemeClr val="lt1"/>
              </a:buClr>
              <a:buSzPts val="2880"/>
              <a:buFont typeface="Arial"/>
              <a:buChar char="•"/>
            </a:pPr>
            <a:r>
              <a:rPr lang="en-US" sz="2400" b="0" i="0" u="none" strike="noStrike" cap="none" dirty="0">
                <a:solidFill>
                  <a:schemeClr val="bg1">
                    <a:lumMod val="50000"/>
                  </a:schemeClr>
                </a:solidFill>
                <a:latin typeface="Calibri"/>
                <a:ea typeface="Calibri"/>
                <a:cs typeface="Calibri"/>
                <a:sym typeface="Calibri"/>
              </a:rPr>
              <a:t>Operations &amp; Maintenance</a:t>
            </a:r>
            <a:endParaRPr dirty="0">
              <a:solidFill>
                <a:schemeClr val="bg1">
                  <a:lumMod val="50000"/>
                </a:schemeClr>
              </a:solidFill>
            </a:endParaRPr>
          </a:p>
          <a:p>
            <a:pPr marL="800100" marR="0" lvl="1" indent="-342900" algn="l" rtl="0">
              <a:spcBef>
                <a:spcPts val="3000"/>
              </a:spcBef>
              <a:spcAft>
                <a:spcPts val="0"/>
              </a:spcAft>
              <a:buClr>
                <a:schemeClr val="lt1"/>
              </a:buClr>
              <a:buSzPts val="2880"/>
              <a:buFont typeface="Arial"/>
              <a:buChar char="•"/>
            </a:pPr>
            <a:r>
              <a:rPr lang="en-US" sz="2400" b="0" i="0" u="none" strike="noStrike" cap="none" dirty="0">
                <a:solidFill>
                  <a:schemeClr val="bg1">
                    <a:lumMod val="50000"/>
                  </a:schemeClr>
                </a:solidFill>
                <a:latin typeface="Calibri"/>
                <a:ea typeface="Calibri"/>
                <a:cs typeface="Calibri"/>
                <a:sym typeface="Calibri"/>
              </a:rPr>
              <a:t>Replacement Reserves</a:t>
            </a:r>
            <a:endParaRPr dirty="0">
              <a:solidFill>
                <a:schemeClr val="bg1">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100526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71;p27"/>
          <p:cNvSpPr txBox="1">
            <a:spLocks/>
          </p:cNvSpPr>
          <p:nvPr/>
        </p:nvSpPr>
        <p:spPr bwMode="auto">
          <a:xfrm>
            <a:off x="338626" y="603684"/>
            <a:ext cx="8534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lnSpcReduction="10000"/>
          </a:bodyPr>
          <a:lstStyle>
            <a:lvl1pPr marL="0" indent="0" algn="r" defTabSz="457200" rtl="0" eaLnBrk="0" fontAlgn="base" hangingPunct="0">
              <a:spcBef>
                <a:spcPts val="1000"/>
              </a:spcBef>
              <a:spcAft>
                <a:spcPct val="0"/>
              </a:spcAft>
              <a:buClr>
                <a:schemeClr val="accent1"/>
              </a:buClr>
              <a:buSzPct val="80000"/>
              <a:buFont typeface="Wingdings 3" panose="05040102010807070707" pitchFamily="18" charset="2"/>
              <a:buNone/>
              <a:defRPr kern="1200">
                <a:solidFill>
                  <a:schemeClr val="tx1">
                    <a:lumMod val="50000"/>
                    <a:lumOff val="50000"/>
                  </a:schemeClr>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spcAft>
                <a:spcPts val="0"/>
              </a:spcAft>
              <a:buClr>
                <a:schemeClr val="lt1"/>
              </a:buClr>
              <a:buSzPct val="100000"/>
            </a:pPr>
            <a:r>
              <a:rPr lang="en-US" sz="3900" dirty="0">
                <a:solidFill>
                  <a:schemeClr val="accent1">
                    <a:lumMod val="50000"/>
                  </a:schemeClr>
                </a:solidFill>
              </a:rPr>
              <a:t>We should think in terms of three </a:t>
            </a:r>
            <a:endParaRPr lang="en-US" sz="1800" dirty="0">
              <a:solidFill>
                <a:schemeClr val="accent1">
                  <a:lumMod val="50000"/>
                </a:schemeClr>
              </a:solidFill>
            </a:endParaRPr>
          </a:p>
          <a:p>
            <a:pPr algn="l">
              <a:spcBef>
                <a:spcPts val="0"/>
              </a:spcBef>
              <a:spcAft>
                <a:spcPts val="0"/>
              </a:spcAft>
              <a:buClr>
                <a:schemeClr val="lt1"/>
              </a:buClr>
              <a:buSzPct val="100000"/>
            </a:pPr>
            <a:r>
              <a:rPr lang="en-US" sz="3900" dirty="0">
                <a:solidFill>
                  <a:schemeClr val="accent1">
                    <a:lumMod val="50000"/>
                  </a:schemeClr>
                </a:solidFill>
              </a:rPr>
              <a:t>different Budget categories:</a:t>
            </a:r>
            <a:endParaRPr lang="en-US" sz="1800" dirty="0">
              <a:solidFill>
                <a:schemeClr val="accent1">
                  <a:lumMod val="50000"/>
                </a:schemeClr>
              </a:solidFill>
            </a:endParaRPr>
          </a:p>
          <a:p>
            <a:pPr algn="l">
              <a:spcBef>
                <a:spcPts val="592"/>
              </a:spcBef>
              <a:spcAft>
                <a:spcPts val="0"/>
              </a:spcAft>
              <a:buClr>
                <a:schemeClr val="lt1"/>
              </a:buClr>
              <a:buSzPct val="100000"/>
            </a:pPr>
            <a:endParaRPr lang="en-US" sz="1800" b="1" dirty="0">
              <a:solidFill>
                <a:schemeClr val="accent1">
                  <a:lumMod val="50000"/>
                </a:schemeClr>
              </a:solidFill>
            </a:endParaRPr>
          </a:p>
          <a:p>
            <a:pPr algn="l">
              <a:spcBef>
                <a:spcPts val="573"/>
              </a:spcBef>
              <a:spcAft>
                <a:spcPts val="0"/>
              </a:spcAft>
              <a:buClr>
                <a:schemeClr val="lt1"/>
              </a:buClr>
              <a:buSzPct val="100000"/>
            </a:pPr>
            <a:endParaRPr lang="en-US" sz="3100" b="1" dirty="0">
              <a:solidFill>
                <a:schemeClr val="accent1">
                  <a:lumMod val="50000"/>
                </a:schemeClr>
              </a:solidFill>
            </a:endParaRPr>
          </a:p>
          <a:p>
            <a:pPr algn="l">
              <a:spcBef>
                <a:spcPts val="573"/>
              </a:spcBef>
              <a:spcAft>
                <a:spcPts val="0"/>
              </a:spcAft>
              <a:buClr>
                <a:schemeClr val="lt1"/>
              </a:buClr>
              <a:buSzPct val="100000"/>
            </a:pPr>
            <a:endParaRPr lang="en-US" sz="3100" b="1" dirty="0">
              <a:solidFill>
                <a:schemeClr val="accent1">
                  <a:lumMod val="50000"/>
                </a:schemeClr>
              </a:solidFill>
            </a:endParaRPr>
          </a:p>
          <a:p>
            <a:pPr algn="l">
              <a:spcBef>
                <a:spcPts val="573"/>
              </a:spcBef>
              <a:spcAft>
                <a:spcPts val="0"/>
              </a:spcAft>
              <a:buClr>
                <a:schemeClr val="lt1"/>
              </a:buClr>
              <a:buSzPct val="100000"/>
            </a:pPr>
            <a:endParaRPr lang="en-US" sz="3100" b="1" dirty="0">
              <a:solidFill>
                <a:schemeClr val="accent1">
                  <a:lumMod val="50000"/>
                </a:schemeClr>
              </a:solidFill>
            </a:endParaRPr>
          </a:p>
          <a:p>
            <a:pPr algn="l">
              <a:spcBef>
                <a:spcPts val="573"/>
              </a:spcBef>
              <a:spcAft>
                <a:spcPts val="0"/>
              </a:spcAft>
              <a:buClr>
                <a:schemeClr val="lt1"/>
              </a:buClr>
              <a:buSzPct val="100000"/>
            </a:pPr>
            <a:endParaRPr lang="en-US" sz="3100" b="1" dirty="0">
              <a:solidFill>
                <a:schemeClr val="accent1">
                  <a:lumMod val="50000"/>
                </a:schemeClr>
              </a:solidFill>
            </a:endParaRPr>
          </a:p>
          <a:p>
            <a:pPr algn="ctr">
              <a:spcBef>
                <a:spcPts val="573"/>
              </a:spcBef>
              <a:spcAft>
                <a:spcPts val="0"/>
              </a:spcAft>
              <a:buClr>
                <a:schemeClr val="lt1"/>
              </a:buClr>
              <a:buSzPct val="100000"/>
            </a:pPr>
            <a:endParaRPr lang="en-US" sz="3100" i="1" dirty="0">
              <a:solidFill>
                <a:schemeClr val="accent1">
                  <a:lumMod val="50000"/>
                </a:schemeClr>
              </a:solidFill>
            </a:endParaRPr>
          </a:p>
          <a:p>
            <a:pPr algn="ctr">
              <a:spcBef>
                <a:spcPts val="573"/>
              </a:spcBef>
              <a:spcAft>
                <a:spcPts val="0"/>
              </a:spcAft>
              <a:buClr>
                <a:schemeClr val="lt1"/>
              </a:buClr>
              <a:buSzPct val="100000"/>
            </a:pPr>
            <a:r>
              <a:rPr lang="en-US" sz="3100" i="1" dirty="0">
                <a:solidFill>
                  <a:schemeClr val="accent1">
                    <a:lumMod val="50000"/>
                  </a:schemeClr>
                </a:solidFill>
              </a:rPr>
              <a:t>Each has its own purpose!</a:t>
            </a:r>
            <a:endParaRPr lang="en-US" sz="1800" dirty="0">
              <a:solidFill>
                <a:schemeClr val="accent1">
                  <a:lumMod val="50000"/>
                </a:schemeClr>
              </a:solidFill>
            </a:endParaRPr>
          </a:p>
          <a:p>
            <a:pPr algn="l">
              <a:spcBef>
                <a:spcPts val="592"/>
              </a:spcBef>
              <a:spcAft>
                <a:spcPts val="0"/>
              </a:spcAft>
              <a:buClr>
                <a:schemeClr val="lt1"/>
              </a:buClr>
              <a:buSzPct val="100000"/>
            </a:pPr>
            <a:endParaRPr lang="en-US" sz="1800" dirty="0">
              <a:solidFill>
                <a:schemeClr val="accent1">
                  <a:lumMod val="50000"/>
                </a:schemeClr>
              </a:solidFill>
            </a:endParaRPr>
          </a:p>
        </p:txBody>
      </p:sp>
      <p:grpSp>
        <p:nvGrpSpPr>
          <p:cNvPr id="7" name="Google Shape;273;p27"/>
          <p:cNvGrpSpPr/>
          <p:nvPr/>
        </p:nvGrpSpPr>
        <p:grpSpPr>
          <a:xfrm>
            <a:off x="3026986" y="1839341"/>
            <a:ext cx="2599113" cy="2555871"/>
            <a:chOff x="764010" y="193738"/>
            <a:chExt cx="2599113" cy="2555871"/>
          </a:xfrm>
        </p:grpSpPr>
        <p:sp>
          <p:nvSpPr>
            <p:cNvPr id="8" name="Google Shape;274;p27"/>
            <p:cNvSpPr/>
            <p:nvPr/>
          </p:nvSpPr>
          <p:spPr>
            <a:xfrm>
              <a:off x="952156" y="193738"/>
              <a:ext cx="2410967" cy="2410967"/>
            </a:xfrm>
            <a:prstGeom prst="pie">
              <a:avLst>
                <a:gd name="adj1" fmla="val 16200000"/>
                <a:gd name="adj2" fmla="val 18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5;p27"/>
            <p:cNvSpPr txBox="1"/>
            <p:nvPr/>
          </p:nvSpPr>
          <p:spPr>
            <a:xfrm>
              <a:off x="2262976" y="638619"/>
              <a:ext cx="818006" cy="80365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a:solidFill>
                    <a:schemeClr val="lt1"/>
                  </a:solidFill>
                  <a:latin typeface="Calibri"/>
                  <a:ea typeface="Calibri"/>
                  <a:cs typeface="Calibri"/>
                  <a:sym typeface="Calibri"/>
                </a:rPr>
                <a:t>Replacement Reserves</a:t>
              </a:r>
              <a:endParaRPr sz="1100">
                <a:solidFill>
                  <a:schemeClr val="lt1"/>
                </a:solidFill>
                <a:latin typeface="Calibri"/>
                <a:ea typeface="Calibri"/>
                <a:cs typeface="Calibri"/>
                <a:sym typeface="Calibri"/>
              </a:endParaRPr>
            </a:p>
          </p:txBody>
        </p:sp>
        <p:sp>
          <p:nvSpPr>
            <p:cNvPr id="10" name="Google Shape;276;p27"/>
            <p:cNvSpPr/>
            <p:nvPr/>
          </p:nvSpPr>
          <p:spPr>
            <a:xfrm>
              <a:off x="827876" y="338642"/>
              <a:ext cx="2410967" cy="2410967"/>
            </a:xfrm>
            <a:prstGeom prst="pie">
              <a:avLst>
                <a:gd name="adj1" fmla="val 1800000"/>
                <a:gd name="adj2" fmla="val 90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7;p27"/>
            <p:cNvSpPr txBox="1"/>
            <p:nvPr/>
          </p:nvSpPr>
          <p:spPr>
            <a:xfrm>
              <a:off x="1488022" y="1859847"/>
              <a:ext cx="1090675" cy="746251"/>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a:solidFill>
                    <a:schemeClr val="lt1"/>
                  </a:solidFill>
                  <a:latin typeface="Calibri"/>
                  <a:ea typeface="Calibri"/>
                  <a:cs typeface="Calibri"/>
                  <a:sym typeface="Calibri"/>
                </a:rPr>
                <a:t>Maintenance Expenses</a:t>
              </a:r>
              <a:endParaRPr sz="1100">
                <a:solidFill>
                  <a:schemeClr val="lt1"/>
                </a:solidFill>
                <a:latin typeface="Calibri"/>
                <a:ea typeface="Calibri"/>
                <a:cs typeface="Calibri"/>
                <a:sym typeface="Calibri"/>
              </a:endParaRPr>
            </a:p>
          </p:txBody>
        </p:sp>
        <p:sp>
          <p:nvSpPr>
            <p:cNvPr id="12" name="Google Shape;278;p27"/>
            <p:cNvSpPr/>
            <p:nvPr/>
          </p:nvSpPr>
          <p:spPr>
            <a:xfrm>
              <a:off x="764010" y="193911"/>
              <a:ext cx="2410967" cy="2410967"/>
            </a:xfrm>
            <a:prstGeom prst="pie">
              <a:avLst>
                <a:gd name="adj1" fmla="val 90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9;p27"/>
            <p:cNvSpPr txBox="1"/>
            <p:nvPr/>
          </p:nvSpPr>
          <p:spPr>
            <a:xfrm>
              <a:off x="1022328" y="667494"/>
              <a:ext cx="818006" cy="80365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1100">
                  <a:solidFill>
                    <a:schemeClr val="lt1"/>
                  </a:solidFill>
                  <a:latin typeface="Calibri"/>
                  <a:ea typeface="Calibri"/>
                  <a:cs typeface="Calibri"/>
                  <a:sym typeface="Calibri"/>
                </a:rPr>
                <a:t>Operating Expenses</a:t>
              </a:r>
              <a:endParaRPr sz="1100">
                <a:solidFill>
                  <a:schemeClr val="lt1"/>
                </a:solidFill>
                <a:latin typeface="Calibri"/>
                <a:ea typeface="Calibri"/>
                <a:cs typeface="Calibri"/>
                <a:sym typeface="Calibri"/>
              </a:endParaRP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2369446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84;p28"/>
          <p:cNvSpPr/>
          <p:nvPr/>
        </p:nvSpPr>
        <p:spPr>
          <a:xfrm>
            <a:off x="621323" y="609600"/>
            <a:ext cx="8077200" cy="43088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accent1">
                    <a:lumMod val="50000"/>
                  </a:schemeClr>
                </a:solidFill>
                <a:latin typeface="Calibri"/>
                <a:ea typeface="Calibri"/>
                <a:cs typeface="Calibri"/>
                <a:sym typeface="Calibri"/>
              </a:rPr>
              <a:t>Operations budget examples:</a:t>
            </a:r>
            <a:endParaRPr dirty="0">
              <a:solidFill>
                <a:schemeClr val="accent1">
                  <a:lumMod val="50000"/>
                </a:schemeClr>
              </a:solidFill>
            </a:endParaRPr>
          </a:p>
          <a:p>
            <a:pPr marL="0" marR="0" lvl="0" indent="0" algn="ctr" rtl="0">
              <a:spcBef>
                <a:spcPts val="0"/>
              </a:spcBef>
              <a:spcAft>
                <a:spcPts val="0"/>
              </a:spcAft>
              <a:buNone/>
            </a:pPr>
            <a:endParaRPr sz="1200" b="1" dirty="0">
              <a:solidFill>
                <a:schemeClr val="bg1">
                  <a:lumMod val="50000"/>
                </a:schemeClr>
              </a:solidFill>
              <a:latin typeface="Calibri"/>
              <a:ea typeface="Calibri"/>
              <a:cs typeface="Calibri"/>
              <a:sym typeface="Calibri"/>
            </a:endParaRPr>
          </a:p>
          <a:p>
            <a:pPr marL="285750" marR="0" lvl="0" indent="-285750" algn="l" rtl="0">
              <a:spcBef>
                <a:spcPts val="1200"/>
              </a:spcBef>
              <a:spcAft>
                <a:spcPts val="0"/>
              </a:spcAft>
              <a:buClr>
                <a:schemeClr val="lt1"/>
              </a:buClr>
              <a:buSzPts val="2400"/>
              <a:buFont typeface="Arial"/>
              <a:buChar char="•"/>
            </a:pPr>
            <a:r>
              <a:rPr lang="en-US" sz="2400" b="1" dirty="0">
                <a:solidFill>
                  <a:schemeClr val="bg1">
                    <a:lumMod val="50000"/>
                  </a:schemeClr>
                </a:solidFill>
                <a:latin typeface="Calibri"/>
                <a:ea typeface="Calibri"/>
                <a:cs typeface="Calibri"/>
                <a:sym typeface="Calibri"/>
              </a:rPr>
              <a:t>Operational Expenses</a:t>
            </a:r>
            <a:endParaRPr dirty="0">
              <a:solidFill>
                <a:schemeClr val="bg1">
                  <a:lumMod val="50000"/>
                </a:schemeClr>
              </a:solidFill>
            </a:endParaRPr>
          </a:p>
          <a:p>
            <a:pPr marL="742950" marR="0" lvl="1" indent="-285750" algn="l" rtl="0">
              <a:spcBef>
                <a:spcPts val="1200"/>
              </a:spcBef>
              <a:spcAft>
                <a:spcPts val="0"/>
              </a:spcAft>
              <a:buClr>
                <a:schemeClr val="lt1"/>
              </a:buClr>
              <a:buSzPts val="2200"/>
              <a:buFont typeface="Arial"/>
              <a:buChar char="•"/>
            </a:pPr>
            <a:r>
              <a:rPr lang="en-US" sz="2200" b="1" i="1" u="none" strike="noStrike" cap="none" dirty="0">
                <a:solidFill>
                  <a:schemeClr val="bg1">
                    <a:lumMod val="50000"/>
                  </a:schemeClr>
                </a:solidFill>
                <a:latin typeface="Calibri"/>
                <a:ea typeface="Calibri"/>
                <a:cs typeface="Calibri"/>
                <a:sym typeface="Calibri"/>
              </a:rPr>
              <a:t>Insurance, Utilities, Taxes</a:t>
            </a:r>
            <a:endParaRPr dirty="0">
              <a:solidFill>
                <a:schemeClr val="bg1">
                  <a:lumMod val="50000"/>
                </a:schemeClr>
              </a:solidFill>
            </a:endParaRPr>
          </a:p>
          <a:p>
            <a:pPr marL="285750" marR="0" lvl="0" indent="-285750" algn="l" rtl="0">
              <a:spcBef>
                <a:spcPts val="1200"/>
              </a:spcBef>
              <a:spcAft>
                <a:spcPts val="0"/>
              </a:spcAft>
              <a:buClr>
                <a:schemeClr val="lt1"/>
              </a:buClr>
              <a:buSzPts val="2400"/>
              <a:buFont typeface="Arial"/>
              <a:buChar char="•"/>
            </a:pPr>
            <a:r>
              <a:rPr lang="en-US" sz="2400" b="1" dirty="0">
                <a:solidFill>
                  <a:schemeClr val="bg1">
                    <a:lumMod val="50000"/>
                  </a:schemeClr>
                </a:solidFill>
                <a:latin typeface="Calibri"/>
                <a:ea typeface="Calibri"/>
                <a:cs typeface="Calibri"/>
                <a:sym typeface="Calibri"/>
              </a:rPr>
              <a:t>Management Expenses</a:t>
            </a:r>
            <a:endParaRPr dirty="0">
              <a:solidFill>
                <a:schemeClr val="bg1">
                  <a:lumMod val="50000"/>
                </a:schemeClr>
              </a:solidFill>
            </a:endParaRPr>
          </a:p>
          <a:p>
            <a:pPr marL="742950" marR="0" lvl="1" indent="-285750" algn="l" rtl="0">
              <a:spcBef>
                <a:spcPts val="1200"/>
              </a:spcBef>
              <a:spcAft>
                <a:spcPts val="0"/>
              </a:spcAft>
              <a:buClr>
                <a:schemeClr val="lt1"/>
              </a:buClr>
              <a:buSzPts val="2200"/>
              <a:buFont typeface="Arial"/>
              <a:buChar char="•"/>
            </a:pPr>
            <a:r>
              <a:rPr lang="en-US" sz="2200" b="1" i="1" u="none" strike="noStrike" cap="none" dirty="0">
                <a:solidFill>
                  <a:schemeClr val="bg1">
                    <a:lumMod val="50000"/>
                  </a:schemeClr>
                </a:solidFill>
                <a:latin typeface="Calibri"/>
                <a:ea typeface="Calibri"/>
                <a:cs typeface="Calibri"/>
                <a:sym typeface="Calibri"/>
              </a:rPr>
              <a:t>Professional Management, Employee/Staff Payroll</a:t>
            </a:r>
            <a:endParaRPr dirty="0">
              <a:solidFill>
                <a:schemeClr val="bg1">
                  <a:lumMod val="50000"/>
                </a:schemeClr>
              </a:solidFill>
            </a:endParaRPr>
          </a:p>
          <a:p>
            <a:pPr marL="285750" marR="0" lvl="0" indent="-285750" algn="l" rtl="0">
              <a:spcBef>
                <a:spcPts val="1200"/>
              </a:spcBef>
              <a:spcAft>
                <a:spcPts val="0"/>
              </a:spcAft>
              <a:buClr>
                <a:schemeClr val="lt1"/>
              </a:buClr>
              <a:buSzPts val="2400"/>
              <a:buFont typeface="Arial"/>
              <a:buChar char="•"/>
            </a:pPr>
            <a:r>
              <a:rPr lang="en-US" sz="2400" b="1" dirty="0">
                <a:solidFill>
                  <a:schemeClr val="bg1">
                    <a:lumMod val="50000"/>
                  </a:schemeClr>
                </a:solidFill>
                <a:latin typeface="Calibri"/>
                <a:ea typeface="Calibri"/>
                <a:cs typeface="Calibri"/>
                <a:sym typeface="Calibri"/>
              </a:rPr>
              <a:t>Professional Consultant Expenses</a:t>
            </a:r>
            <a:endParaRPr dirty="0">
              <a:solidFill>
                <a:schemeClr val="bg1">
                  <a:lumMod val="50000"/>
                </a:schemeClr>
              </a:solidFill>
            </a:endParaRPr>
          </a:p>
          <a:p>
            <a:pPr marL="742950" marR="0" lvl="1" indent="-285750" algn="l" rtl="0">
              <a:spcBef>
                <a:spcPts val="1200"/>
              </a:spcBef>
              <a:spcAft>
                <a:spcPts val="0"/>
              </a:spcAft>
              <a:buClr>
                <a:schemeClr val="lt1"/>
              </a:buClr>
              <a:buSzPts val="2200"/>
              <a:buFont typeface="Arial"/>
              <a:buChar char="•"/>
            </a:pPr>
            <a:r>
              <a:rPr lang="en-US" sz="2200" b="1" i="1" u="none" strike="noStrike" cap="none" dirty="0">
                <a:solidFill>
                  <a:schemeClr val="bg1">
                    <a:lumMod val="50000"/>
                  </a:schemeClr>
                </a:solidFill>
                <a:latin typeface="Calibri"/>
                <a:ea typeface="Calibri"/>
                <a:cs typeface="Calibri"/>
                <a:sym typeface="Calibri"/>
              </a:rPr>
              <a:t>Attorney, Accountant, Reserve Specialist, Arborist, Structural Evaluation, Pipe Study, Pond Specialist</a:t>
            </a:r>
            <a:endParaRPr sz="2200" b="0" i="1" u="none" strike="noStrike" cap="none" dirty="0">
              <a:solidFill>
                <a:schemeClr val="bg1">
                  <a:lumMod val="50000"/>
                </a:schemeClr>
              </a:solidFill>
              <a:latin typeface="Calibri"/>
              <a:ea typeface="Calibri"/>
              <a:cs typeface="Calibri"/>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320432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0;p29"/>
          <p:cNvSpPr/>
          <p:nvPr/>
        </p:nvSpPr>
        <p:spPr>
          <a:xfrm>
            <a:off x="685800" y="685800"/>
            <a:ext cx="7772400" cy="39703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accent1">
                    <a:lumMod val="50000"/>
                  </a:schemeClr>
                </a:solidFill>
                <a:latin typeface="Calibri"/>
                <a:ea typeface="Calibri"/>
                <a:cs typeface="Calibri"/>
                <a:sym typeface="Calibri"/>
              </a:rPr>
              <a:t>Maintenance budget examples:</a:t>
            </a:r>
            <a:endParaRPr dirty="0">
              <a:solidFill>
                <a:schemeClr val="accent1">
                  <a:lumMod val="50000"/>
                </a:schemeClr>
              </a:solidFill>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 </a:t>
            </a:r>
            <a:endParaRPr sz="1800" b="1" dirty="0">
              <a:solidFill>
                <a:schemeClr val="lt1"/>
              </a:solidFill>
              <a:latin typeface="Calibri"/>
              <a:ea typeface="Calibri"/>
              <a:cs typeface="Calibri"/>
              <a:sym typeface="Calibri"/>
            </a:endParaRPr>
          </a:p>
          <a:p>
            <a:pPr marL="285750" marR="0" lvl="0" indent="-285750" algn="l" rtl="0">
              <a:spcBef>
                <a:spcPts val="1200"/>
              </a:spcBef>
              <a:spcAft>
                <a:spcPts val="0"/>
              </a:spcAft>
              <a:buClr>
                <a:schemeClr val="lt1"/>
              </a:buClr>
              <a:buSzPts val="2400"/>
              <a:buFont typeface="Arial"/>
              <a:buChar char="•"/>
            </a:pPr>
            <a:r>
              <a:rPr lang="en-US" sz="2400" b="1" dirty="0">
                <a:solidFill>
                  <a:schemeClr val="bg1">
                    <a:lumMod val="50000"/>
                  </a:schemeClr>
                </a:solidFill>
                <a:latin typeface="Calibri"/>
                <a:ea typeface="Calibri"/>
                <a:cs typeface="Calibri"/>
                <a:sym typeface="Calibri"/>
              </a:rPr>
              <a:t>Service Contracts</a:t>
            </a:r>
            <a:endParaRPr dirty="0">
              <a:solidFill>
                <a:schemeClr val="bg1">
                  <a:lumMod val="50000"/>
                </a:schemeClr>
              </a:solidFill>
            </a:endParaRPr>
          </a:p>
          <a:p>
            <a:pPr marL="742950" marR="0" lvl="1" indent="-285750" algn="l" rtl="0">
              <a:spcBef>
                <a:spcPts val="1200"/>
              </a:spcBef>
              <a:spcAft>
                <a:spcPts val="0"/>
              </a:spcAft>
              <a:buClr>
                <a:schemeClr val="lt1"/>
              </a:buClr>
              <a:buSzPts val="2200"/>
              <a:buFont typeface="Arial"/>
              <a:buChar char="•"/>
            </a:pPr>
            <a:r>
              <a:rPr lang="en-US" sz="2200" b="1" i="1" u="none" strike="noStrike" cap="none" dirty="0">
                <a:solidFill>
                  <a:schemeClr val="bg1">
                    <a:lumMod val="50000"/>
                  </a:schemeClr>
                </a:solidFill>
                <a:latin typeface="Calibri"/>
                <a:ea typeface="Calibri"/>
                <a:cs typeface="Calibri"/>
                <a:sym typeface="Calibri"/>
              </a:rPr>
              <a:t>Pool Equipment, HVAC, Elevators</a:t>
            </a:r>
            <a:endParaRPr dirty="0">
              <a:solidFill>
                <a:schemeClr val="bg1">
                  <a:lumMod val="50000"/>
                </a:schemeClr>
              </a:solidFill>
            </a:endParaRPr>
          </a:p>
          <a:p>
            <a:pPr marL="285750" marR="0" lvl="0" indent="-285750" algn="l" rtl="0">
              <a:spcBef>
                <a:spcPts val="1200"/>
              </a:spcBef>
              <a:spcAft>
                <a:spcPts val="0"/>
              </a:spcAft>
              <a:buClr>
                <a:schemeClr val="lt1"/>
              </a:buClr>
              <a:buSzPts val="2400"/>
              <a:buFont typeface="Arial"/>
              <a:buChar char="•"/>
            </a:pPr>
            <a:r>
              <a:rPr lang="en-US" sz="2400" b="1" dirty="0">
                <a:solidFill>
                  <a:schemeClr val="bg1">
                    <a:lumMod val="50000"/>
                  </a:schemeClr>
                </a:solidFill>
                <a:latin typeface="Calibri"/>
                <a:ea typeface="Calibri"/>
                <a:cs typeface="Calibri"/>
                <a:sym typeface="Calibri"/>
              </a:rPr>
              <a:t>Annual Services</a:t>
            </a:r>
            <a:endParaRPr dirty="0">
              <a:solidFill>
                <a:schemeClr val="bg1">
                  <a:lumMod val="50000"/>
                </a:schemeClr>
              </a:solidFill>
            </a:endParaRPr>
          </a:p>
          <a:p>
            <a:pPr marL="742950" marR="0" lvl="1" indent="-285750" algn="l" rtl="0">
              <a:spcBef>
                <a:spcPts val="1200"/>
              </a:spcBef>
              <a:spcAft>
                <a:spcPts val="0"/>
              </a:spcAft>
              <a:buClr>
                <a:schemeClr val="lt1"/>
              </a:buClr>
              <a:buSzPts val="2200"/>
              <a:buFont typeface="Arial"/>
              <a:buChar char="•"/>
            </a:pPr>
            <a:r>
              <a:rPr lang="en-US" sz="2200" b="1" i="1" u="none" strike="noStrike" cap="none" dirty="0">
                <a:solidFill>
                  <a:schemeClr val="bg1">
                    <a:lumMod val="50000"/>
                  </a:schemeClr>
                </a:solidFill>
                <a:latin typeface="Calibri"/>
                <a:ea typeface="Calibri"/>
                <a:cs typeface="Calibri"/>
                <a:sym typeface="Calibri"/>
              </a:rPr>
              <a:t>Pool Maintenance, Landscaping </a:t>
            </a:r>
            <a:endParaRPr dirty="0">
              <a:solidFill>
                <a:schemeClr val="bg1">
                  <a:lumMod val="50000"/>
                </a:schemeClr>
              </a:solidFill>
            </a:endParaRPr>
          </a:p>
          <a:p>
            <a:pPr marL="285750" marR="0" lvl="0" indent="-285750" algn="l" rtl="0">
              <a:spcBef>
                <a:spcPts val="1200"/>
              </a:spcBef>
              <a:spcAft>
                <a:spcPts val="0"/>
              </a:spcAft>
              <a:buClr>
                <a:schemeClr val="lt1"/>
              </a:buClr>
              <a:buSzPts val="2400"/>
              <a:buFont typeface="Arial"/>
              <a:buChar char="•"/>
            </a:pPr>
            <a:r>
              <a:rPr lang="en-US" sz="2400" b="1" dirty="0">
                <a:solidFill>
                  <a:schemeClr val="bg1">
                    <a:lumMod val="50000"/>
                  </a:schemeClr>
                </a:solidFill>
                <a:latin typeface="Calibri"/>
                <a:ea typeface="Calibri"/>
                <a:cs typeface="Calibri"/>
                <a:sym typeface="Calibri"/>
              </a:rPr>
              <a:t>Building Services </a:t>
            </a:r>
            <a:endParaRPr dirty="0">
              <a:solidFill>
                <a:schemeClr val="bg1">
                  <a:lumMod val="50000"/>
                </a:schemeClr>
              </a:solidFill>
            </a:endParaRPr>
          </a:p>
          <a:p>
            <a:pPr marL="742950" marR="0" lvl="1" indent="-285750" algn="l" rtl="0">
              <a:spcBef>
                <a:spcPts val="1200"/>
              </a:spcBef>
              <a:spcAft>
                <a:spcPts val="0"/>
              </a:spcAft>
              <a:buClr>
                <a:schemeClr val="lt1"/>
              </a:buClr>
              <a:buSzPts val="2200"/>
              <a:buFont typeface="Arial"/>
              <a:buChar char="•"/>
            </a:pPr>
            <a:r>
              <a:rPr lang="en-US" sz="2200" b="1" i="1" u="none" strike="noStrike" cap="none" dirty="0">
                <a:solidFill>
                  <a:schemeClr val="bg1">
                    <a:lumMod val="50000"/>
                  </a:schemeClr>
                </a:solidFill>
                <a:latin typeface="Calibri"/>
                <a:ea typeface="Calibri"/>
                <a:cs typeface="Calibri"/>
                <a:sym typeface="Calibri"/>
              </a:rPr>
              <a:t>Minor Equipment Repairs</a:t>
            </a:r>
            <a:endParaRPr sz="2200" b="0" i="1" u="none" strike="noStrike" cap="none" dirty="0">
              <a:solidFill>
                <a:schemeClr val="bg1">
                  <a:lumMod val="50000"/>
                </a:schemeClr>
              </a:solidFill>
              <a:latin typeface="Calibri"/>
              <a:ea typeface="Calibri"/>
              <a:cs typeface="Calibri"/>
              <a:sym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183324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96;p30"/>
          <p:cNvSpPr txBox="1"/>
          <p:nvPr/>
        </p:nvSpPr>
        <p:spPr>
          <a:xfrm>
            <a:off x="381000" y="301869"/>
            <a:ext cx="79068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accent1">
                    <a:lumMod val="50000"/>
                  </a:schemeClr>
                </a:solidFill>
                <a:latin typeface="Calibri"/>
                <a:ea typeface="Calibri"/>
                <a:cs typeface="Calibri"/>
                <a:sym typeface="Calibri"/>
              </a:rPr>
              <a:t>Replacement Reserve Budget:</a:t>
            </a:r>
            <a:endParaRPr sz="3600" dirty="0">
              <a:solidFill>
                <a:schemeClr val="accent1">
                  <a:lumMod val="50000"/>
                </a:schemeClr>
              </a:solidFill>
              <a:latin typeface="Calibri"/>
              <a:ea typeface="Calibri"/>
              <a:cs typeface="Calibri"/>
              <a:sym typeface="Calibri"/>
            </a:endParaRPr>
          </a:p>
        </p:txBody>
      </p:sp>
      <p:sp>
        <p:nvSpPr>
          <p:cNvPr id="5" name="Google Shape;297;p30"/>
          <p:cNvSpPr txBox="1"/>
          <p:nvPr/>
        </p:nvSpPr>
        <p:spPr>
          <a:xfrm>
            <a:off x="342900" y="1026200"/>
            <a:ext cx="8686800" cy="15081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lumMod val="50000"/>
                  </a:schemeClr>
                </a:solidFill>
                <a:latin typeface="Calibri"/>
                <a:ea typeface="Calibri"/>
                <a:cs typeface="Calibri"/>
                <a:sym typeface="Calibri"/>
              </a:rPr>
              <a:t>Funding for any and all “Replacement and Major Repair” projects.</a:t>
            </a:r>
            <a:endParaRPr dirty="0">
              <a:solidFill>
                <a:schemeClr val="bg1">
                  <a:lumMod val="50000"/>
                </a:schemeClr>
              </a:solidFill>
            </a:endParaRPr>
          </a:p>
          <a:p>
            <a:pPr marL="0" marR="0" lvl="0" indent="0" algn="ctr" rtl="0">
              <a:spcBef>
                <a:spcPts val="0"/>
              </a:spcBef>
              <a:spcAft>
                <a:spcPts val="0"/>
              </a:spcAft>
              <a:buNone/>
            </a:pPr>
            <a:endParaRPr sz="2400" b="1" dirty="0">
              <a:solidFill>
                <a:schemeClr val="bg1">
                  <a:lumMod val="50000"/>
                </a:schemeClr>
              </a:solidFill>
              <a:latin typeface="Calibri"/>
              <a:ea typeface="Calibri"/>
              <a:cs typeface="Calibri"/>
              <a:sym typeface="Calibri"/>
            </a:endParaRPr>
          </a:p>
          <a:p>
            <a:pPr marL="0" marR="0" lvl="0" indent="0" algn="ctr" rtl="0">
              <a:spcBef>
                <a:spcPts val="0"/>
              </a:spcBef>
              <a:spcAft>
                <a:spcPts val="0"/>
              </a:spcAft>
              <a:buNone/>
            </a:pPr>
            <a:r>
              <a:rPr lang="en-US" sz="2200" b="1" i="1" dirty="0">
                <a:solidFill>
                  <a:schemeClr val="bg1">
                    <a:lumMod val="50000"/>
                  </a:schemeClr>
                </a:solidFill>
                <a:latin typeface="Calibri"/>
                <a:ea typeface="Calibri"/>
                <a:cs typeface="Calibri"/>
                <a:sym typeface="Calibri"/>
              </a:rPr>
              <a:t>General Rule of Thumb: </a:t>
            </a:r>
            <a:endParaRPr dirty="0">
              <a:solidFill>
                <a:schemeClr val="bg1">
                  <a:lumMod val="50000"/>
                </a:schemeClr>
              </a:solidFill>
            </a:endParaRPr>
          </a:p>
          <a:p>
            <a:pPr marL="0" marR="0" lvl="0" indent="0" algn="ctr" rtl="0">
              <a:spcBef>
                <a:spcPts val="0"/>
              </a:spcBef>
              <a:spcAft>
                <a:spcPts val="0"/>
              </a:spcAft>
              <a:buNone/>
            </a:pPr>
            <a:r>
              <a:rPr lang="en-US" sz="2200" b="1" i="1" dirty="0">
                <a:solidFill>
                  <a:schemeClr val="bg1">
                    <a:lumMod val="50000"/>
                  </a:schemeClr>
                </a:solidFill>
                <a:latin typeface="Calibri"/>
                <a:ea typeface="Calibri"/>
                <a:cs typeface="Calibri"/>
                <a:sym typeface="Calibri"/>
              </a:rPr>
              <a:t>1% of the operating budget as the reserve cutoff.</a:t>
            </a:r>
            <a:endParaRPr dirty="0">
              <a:solidFill>
                <a:schemeClr val="bg1">
                  <a:lumMod val="50000"/>
                </a:schemeClr>
              </a:solidFill>
            </a:endParaRPr>
          </a:p>
        </p:txBody>
      </p:sp>
      <p:pic>
        <p:nvPicPr>
          <p:cNvPr id="6" name="Google Shape;298;p30"/>
          <p:cNvPicPr preferRelativeResize="0"/>
          <p:nvPr/>
        </p:nvPicPr>
        <p:blipFill rotWithShape="1">
          <a:blip r:embed="rId3">
            <a:alphaModFix/>
          </a:blip>
          <a:srcRect/>
          <a:stretch/>
        </p:blipFill>
        <p:spPr>
          <a:xfrm>
            <a:off x="2417008" y="2775154"/>
            <a:ext cx="4114800" cy="205740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2708916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86DAEC-11F8-475D-8BAA-655AA0E9908F}"/>
              </a:ext>
            </a:extLst>
          </p:cNvPr>
          <p:cNvSpPr>
            <a:spLocks noGrp="1"/>
          </p:cNvSpPr>
          <p:nvPr>
            <p:ph type="title"/>
          </p:nvPr>
        </p:nvSpPr>
        <p:spPr>
          <a:xfrm>
            <a:off x="298189" y="304800"/>
            <a:ext cx="8716566" cy="1180622"/>
          </a:xfrm>
        </p:spPr>
        <p:txBody>
          <a:bodyPr>
            <a:normAutofit/>
          </a:bodyPr>
          <a:lstStyle/>
          <a:p>
            <a:pPr algn="ctr"/>
            <a:r>
              <a:rPr lang="en-US" sz="2000" b="1" dirty="0">
                <a:solidFill>
                  <a:schemeClr val="accent1">
                    <a:lumMod val="50000"/>
                  </a:schemeClr>
                </a:solidFill>
              </a:rPr>
              <a:t>Best Practices:  </a:t>
            </a:r>
            <a:br>
              <a:rPr lang="en-US" sz="2000" b="1" dirty="0">
                <a:solidFill>
                  <a:schemeClr val="accent1">
                    <a:lumMod val="50000"/>
                  </a:schemeClr>
                </a:solidFill>
              </a:rPr>
            </a:br>
            <a:r>
              <a:rPr lang="en-US" sz="2000" b="1" dirty="0">
                <a:solidFill>
                  <a:schemeClr val="accent1">
                    <a:lumMod val="50000"/>
                  </a:schemeClr>
                </a:solidFill>
              </a:rPr>
              <a:t>How are insurance companies underwriting in today’s  market?</a:t>
            </a:r>
          </a:p>
        </p:txBody>
      </p:sp>
      <p:graphicFrame>
        <p:nvGraphicFramePr>
          <p:cNvPr id="9" name="Content Placeholder 2">
            <a:extLst>
              <a:ext uri="{FF2B5EF4-FFF2-40B4-BE49-F238E27FC236}">
                <a16:creationId xmlns:a16="http://schemas.microsoft.com/office/drawing/2014/main" id="{7FFA7493-5774-9B82-F13D-B0C57220A9CE}"/>
              </a:ext>
            </a:extLst>
          </p:cNvPr>
          <p:cNvGraphicFramePr/>
          <p:nvPr>
            <p:extLst>
              <p:ext uri="{D42A27DB-BD31-4B8C-83A1-F6EECF244321}">
                <p14:modId xmlns:p14="http://schemas.microsoft.com/office/powerpoint/2010/main" val="2720076573"/>
              </p:ext>
            </p:extLst>
          </p:nvPr>
        </p:nvGraphicFramePr>
        <p:xfrm>
          <a:off x="3721263" y="1371601"/>
          <a:ext cx="5128735"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C6CCB26-1044-4F84-9B9E-F5D5F442FF2C}"/>
              </a:ext>
            </a:extLst>
          </p:cNvPr>
          <p:cNvPicPr>
            <a:picLocks noChangeAspect="1"/>
          </p:cNvPicPr>
          <p:nvPr/>
        </p:nvPicPr>
        <p:blipFill>
          <a:blip r:embed="rId8"/>
          <a:stretch>
            <a:fillRect/>
          </a:stretch>
        </p:blipFill>
        <p:spPr>
          <a:xfrm>
            <a:off x="275034" y="1899672"/>
            <a:ext cx="3147470" cy="2442087"/>
          </a:xfrm>
          <a:prstGeom prst="rect">
            <a:avLst/>
          </a:prstGeom>
        </p:spPr>
      </p:pic>
      <p:grpSp>
        <p:nvGrpSpPr>
          <p:cNvPr id="5" name="Group 4">
            <a:extLst>
              <a:ext uri="{FF2B5EF4-FFF2-40B4-BE49-F238E27FC236}">
                <a16:creationId xmlns:a16="http://schemas.microsoft.com/office/drawing/2014/main" id="{5F927D45-9827-43E0-BF9C-10273EA9E1BE}"/>
              </a:ext>
            </a:extLst>
          </p:cNvPr>
          <p:cNvGrpSpPr/>
          <p:nvPr/>
        </p:nvGrpSpPr>
        <p:grpSpPr>
          <a:xfrm>
            <a:off x="4114800" y="3962400"/>
            <a:ext cx="4735198" cy="461737"/>
            <a:chOff x="287186" y="2126367"/>
            <a:chExt cx="4735198" cy="461737"/>
          </a:xfrm>
        </p:grpSpPr>
        <p:sp>
          <p:nvSpPr>
            <p:cNvPr id="7" name="Rectangle 6">
              <a:extLst>
                <a:ext uri="{FF2B5EF4-FFF2-40B4-BE49-F238E27FC236}">
                  <a16:creationId xmlns:a16="http://schemas.microsoft.com/office/drawing/2014/main" id="{140824FA-B79F-4E35-B6AA-DD7454C3DB0E}"/>
                </a:ext>
              </a:extLst>
            </p:cNvPr>
            <p:cNvSpPr/>
            <p:nvPr/>
          </p:nvSpPr>
          <p:spPr>
            <a:xfrm>
              <a:off x="379737" y="2126367"/>
              <a:ext cx="4642647" cy="4518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CEB72480-B76A-446B-8C3A-00715C9FA975}"/>
                </a:ext>
              </a:extLst>
            </p:cNvPr>
            <p:cNvSpPr txBox="1"/>
            <p:nvPr/>
          </p:nvSpPr>
          <p:spPr>
            <a:xfrm>
              <a:off x="287186" y="2136301"/>
              <a:ext cx="4642647" cy="4518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7816" tIns="47816" rIns="47816" bIns="47816" numCol="1" spcCol="1270" anchor="ctr"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Loss Control Recommendations</a:t>
              </a:r>
            </a:p>
          </p:txBody>
        </p:sp>
      </p:grpSp>
      <p:sp>
        <p:nvSpPr>
          <p:cNvPr id="10" name="TextBox 9">
            <a:extLst>
              <a:ext uri="{FF2B5EF4-FFF2-40B4-BE49-F238E27FC236}">
                <a16:creationId xmlns:a16="http://schemas.microsoft.com/office/drawing/2014/main" id="{75F6345B-42B1-4B4C-AFD3-A3957BE50F91}"/>
              </a:ext>
            </a:extLst>
          </p:cNvPr>
          <p:cNvSpPr txBox="1"/>
          <p:nvPr/>
        </p:nvSpPr>
        <p:spPr>
          <a:xfrm>
            <a:off x="4114799" y="4704620"/>
            <a:ext cx="4642647" cy="4518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7816" tIns="47816" rIns="47816" bIns="47816" numCol="1" spcCol="1270" anchor="ctr" anchorCtr="0">
            <a:noAutofit/>
          </a:bodyPr>
          <a:lstStyle/>
          <a:p>
            <a:pPr marL="0" lvl="0" indent="0" algn="l" defTabSz="622300">
              <a:lnSpc>
                <a:spcPct val="100000"/>
              </a:lnSpc>
              <a:spcBef>
                <a:spcPct val="0"/>
              </a:spcBef>
              <a:spcAft>
                <a:spcPct val="35000"/>
              </a:spcAft>
              <a:buNone/>
            </a:pPr>
            <a:r>
              <a:rPr lang="en-US" sz="1400" dirty="0"/>
              <a:t>Water detection systems (proactive maintenance)</a:t>
            </a:r>
            <a:endParaRPr lang="en-US" sz="1400" kern="1200" dirty="0"/>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40139711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86DAEC-11F8-475D-8BAA-655AA0E9908F}"/>
              </a:ext>
            </a:extLst>
          </p:cNvPr>
          <p:cNvSpPr>
            <a:spLocks noGrp="1"/>
          </p:cNvSpPr>
          <p:nvPr>
            <p:ph type="title"/>
          </p:nvPr>
        </p:nvSpPr>
        <p:spPr>
          <a:xfrm>
            <a:off x="275034" y="228600"/>
            <a:ext cx="8593931" cy="647222"/>
          </a:xfrm>
        </p:spPr>
        <p:txBody>
          <a:bodyPr>
            <a:normAutofit/>
          </a:bodyPr>
          <a:lstStyle/>
          <a:p>
            <a:pPr algn="ctr"/>
            <a:r>
              <a:rPr lang="en-US" sz="2800" dirty="0"/>
              <a:t>Property values</a:t>
            </a:r>
          </a:p>
        </p:txBody>
      </p:sp>
      <p:pic>
        <p:nvPicPr>
          <p:cNvPr id="5" name="Google Shape;133;g1313897306c_0_17">
            <a:extLst>
              <a:ext uri="{FF2B5EF4-FFF2-40B4-BE49-F238E27FC236}">
                <a16:creationId xmlns:a16="http://schemas.microsoft.com/office/drawing/2014/main" id="{26A3B8EC-6A21-4DB8-8476-5A94B7B914BF}"/>
              </a:ext>
            </a:extLst>
          </p:cNvPr>
          <p:cNvPicPr preferRelativeResize="0"/>
          <p:nvPr/>
        </p:nvPicPr>
        <p:blipFill rotWithShape="1">
          <a:blip r:embed="rId3">
            <a:alphaModFix/>
          </a:blip>
          <a:srcRect/>
          <a:stretch/>
        </p:blipFill>
        <p:spPr>
          <a:xfrm>
            <a:off x="1752600" y="1166136"/>
            <a:ext cx="2209800" cy="3352800"/>
          </a:xfrm>
          <a:prstGeom prst="rect">
            <a:avLst/>
          </a:prstGeom>
          <a:noFill/>
          <a:ln>
            <a:noFill/>
          </a:ln>
        </p:spPr>
      </p:pic>
      <p:pic>
        <p:nvPicPr>
          <p:cNvPr id="7" name="Google Shape;133;g1313897306c_0_17">
            <a:extLst>
              <a:ext uri="{FF2B5EF4-FFF2-40B4-BE49-F238E27FC236}">
                <a16:creationId xmlns:a16="http://schemas.microsoft.com/office/drawing/2014/main" id="{532A350A-4551-4069-B0D7-CA98056E51DB}"/>
              </a:ext>
            </a:extLst>
          </p:cNvPr>
          <p:cNvPicPr preferRelativeResize="0"/>
          <p:nvPr/>
        </p:nvPicPr>
        <p:blipFill rotWithShape="1">
          <a:blip r:embed="rId3">
            <a:alphaModFix/>
          </a:blip>
          <a:srcRect/>
          <a:stretch/>
        </p:blipFill>
        <p:spPr>
          <a:xfrm>
            <a:off x="5164767" y="1185794"/>
            <a:ext cx="2209800" cy="3352800"/>
          </a:xfrm>
          <a:prstGeom prst="rect">
            <a:avLst/>
          </a:prstGeom>
          <a:noFill/>
          <a:ln>
            <a:noFill/>
          </a:ln>
        </p:spPr>
      </p:pic>
      <p:sp>
        <p:nvSpPr>
          <p:cNvPr id="2" name="TextBox 1">
            <a:extLst>
              <a:ext uri="{FF2B5EF4-FFF2-40B4-BE49-F238E27FC236}">
                <a16:creationId xmlns:a16="http://schemas.microsoft.com/office/drawing/2014/main" id="{ADA6C9EB-9B5D-4348-8D29-0CD2EB5E790F}"/>
              </a:ext>
            </a:extLst>
          </p:cNvPr>
          <p:cNvSpPr txBox="1"/>
          <p:nvPr/>
        </p:nvSpPr>
        <p:spPr>
          <a:xfrm>
            <a:off x="1676399" y="4593252"/>
            <a:ext cx="2895600" cy="646331"/>
          </a:xfrm>
          <a:prstGeom prst="rect">
            <a:avLst/>
          </a:prstGeom>
          <a:noFill/>
        </p:spPr>
        <p:txBody>
          <a:bodyPr wrap="square" rtlCol="0">
            <a:spAutoFit/>
          </a:bodyPr>
          <a:lstStyle/>
          <a:p>
            <a:r>
              <a:rPr lang="en-US" sz="1800" dirty="0"/>
              <a:t>$220 Million RC</a:t>
            </a:r>
          </a:p>
          <a:p>
            <a:r>
              <a:rPr lang="en-US" sz="1800" dirty="0"/>
              <a:t>$193,000 Prop Premium</a:t>
            </a:r>
          </a:p>
        </p:txBody>
      </p:sp>
      <p:sp>
        <p:nvSpPr>
          <p:cNvPr id="12" name="TextBox 11">
            <a:extLst>
              <a:ext uri="{FF2B5EF4-FFF2-40B4-BE49-F238E27FC236}">
                <a16:creationId xmlns:a16="http://schemas.microsoft.com/office/drawing/2014/main" id="{32A689BC-A73D-4F58-9BFE-9FB5B1720400}"/>
              </a:ext>
            </a:extLst>
          </p:cNvPr>
          <p:cNvSpPr txBox="1"/>
          <p:nvPr/>
        </p:nvSpPr>
        <p:spPr>
          <a:xfrm>
            <a:off x="5073506" y="4623774"/>
            <a:ext cx="3460894" cy="646331"/>
          </a:xfrm>
          <a:prstGeom prst="rect">
            <a:avLst/>
          </a:prstGeom>
          <a:noFill/>
        </p:spPr>
        <p:txBody>
          <a:bodyPr wrap="square" rtlCol="0">
            <a:spAutoFit/>
          </a:bodyPr>
          <a:lstStyle/>
          <a:p>
            <a:r>
              <a:rPr lang="en-US" sz="1800" dirty="0"/>
              <a:t>$260 Million RC (18%)</a:t>
            </a:r>
          </a:p>
          <a:p>
            <a:r>
              <a:rPr lang="en-US" sz="1800" dirty="0"/>
              <a:t>$230,000 Prop Premium (19%)</a:t>
            </a:r>
          </a:p>
        </p:txBody>
      </p:sp>
      <p:sp>
        <p:nvSpPr>
          <p:cNvPr id="13" name="TextBox 12">
            <a:extLst>
              <a:ext uri="{FF2B5EF4-FFF2-40B4-BE49-F238E27FC236}">
                <a16:creationId xmlns:a16="http://schemas.microsoft.com/office/drawing/2014/main" id="{5CCEE91C-A983-4DD2-8171-52A2D4664640}"/>
              </a:ext>
            </a:extLst>
          </p:cNvPr>
          <p:cNvSpPr txBox="1"/>
          <p:nvPr/>
        </p:nvSpPr>
        <p:spPr>
          <a:xfrm>
            <a:off x="2514600" y="796804"/>
            <a:ext cx="2895600" cy="369332"/>
          </a:xfrm>
          <a:prstGeom prst="rect">
            <a:avLst/>
          </a:prstGeom>
          <a:noFill/>
        </p:spPr>
        <p:txBody>
          <a:bodyPr wrap="square" rtlCol="0">
            <a:spAutoFit/>
          </a:bodyPr>
          <a:lstStyle/>
          <a:p>
            <a:r>
              <a:rPr lang="en-US" sz="1800" dirty="0"/>
              <a:t>2019</a:t>
            </a:r>
          </a:p>
        </p:txBody>
      </p:sp>
      <p:sp>
        <p:nvSpPr>
          <p:cNvPr id="14" name="TextBox 13">
            <a:extLst>
              <a:ext uri="{FF2B5EF4-FFF2-40B4-BE49-F238E27FC236}">
                <a16:creationId xmlns:a16="http://schemas.microsoft.com/office/drawing/2014/main" id="{4F788A13-9FC5-4E2F-B336-451AF8071C63}"/>
              </a:ext>
            </a:extLst>
          </p:cNvPr>
          <p:cNvSpPr txBox="1"/>
          <p:nvPr/>
        </p:nvSpPr>
        <p:spPr>
          <a:xfrm>
            <a:off x="5926767" y="895480"/>
            <a:ext cx="2895600" cy="369332"/>
          </a:xfrm>
          <a:prstGeom prst="rect">
            <a:avLst/>
          </a:prstGeom>
          <a:noFill/>
        </p:spPr>
        <p:txBody>
          <a:bodyPr wrap="square" rtlCol="0">
            <a:spAutoFit/>
          </a:bodyPr>
          <a:lstStyle/>
          <a:p>
            <a:r>
              <a:rPr lang="en-US" sz="1800" dirty="0"/>
              <a:t>2022</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30487715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39;g1313897306c_0_26"/>
          <p:cNvSpPr txBox="1">
            <a:spLocks/>
          </p:cNvSpPr>
          <p:nvPr/>
        </p:nvSpPr>
        <p:spPr bwMode="auto">
          <a:xfrm>
            <a:off x="1752600" y="228600"/>
            <a:ext cx="5791200" cy="6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fontScale="45000" lnSpcReduction="20000"/>
          </a:bodyPr>
          <a:lstStyle>
            <a:lvl1pPr algn="r" defTabSz="457200" rtl="0" eaLnBrk="0" fontAlgn="base" hangingPunct="0">
              <a:spcBef>
                <a:spcPct val="0"/>
              </a:spcBef>
              <a:spcAft>
                <a:spcPct val="0"/>
              </a:spcAft>
              <a:defRPr sz="5400" kern="1200">
                <a:solidFill>
                  <a:schemeClr val="accent1">
                    <a:lumMod val="50000"/>
                  </a:schemeClr>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Bef>
                <a:spcPts val="0"/>
              </a:spcBef>
              <a:spcAft>
                <a:spcPts val="0"/>
              </a:spcAft>
              <a:buClr>
                <a:schemeClr val="dk1"/>
              </a:buClr>
              <a:buSzPct val="100000"/>
              <a:buFont typeface="Calibri"/>
              <a:buNone/>
            </a:pPr>
            <a:r>
              <a:rPr lang="en-US" b="1" dirty="0"/>
              <a:t>MD Condo Case Study </a:t>
            </a:r>
          </a:p>
          <a:p>
            <a:pPr algn="ctr">
              <a:lnSpc>
                <a:spcPct val="90000"/>
              </a:lnSpc>
              <a:spcBef>
                <a:spcPts val="0"/>
              </a:spcBef>
              <a:spcAft>
                <a:spcPts val="0"/>
              </a:spcAft>
              <a:buClr>
                <a:schemeClr val="dk1"/>
              </a:buClr>
              <a:buSzPct val="100000"/>
              <a:buFont typeface="Calibri"/>
              <a:buNone/>
            </a:pPr>
            <a:r>
              <a:rPr lang="en-US" b="1" dirty="0"/>
              <a:t> Deferred Maintenance</a:t>
            </a:r>
            <a:endParaRPr lang="en-US" dirty="0"/>
          </a:p>
        </p:txBody>
      </p:sp>
      <p:pic>
        <p:nvPicPr>
          <p:cNvPr id="7" name="Picture 6">
            <a:extLst>
              <a:ext uri="{FF2B5EF4-FFF2-40B4-BE49-F238E27FC236}">
                <a16:creationId xmlns:a16="http://schemas.microsoft.com/office/drawing/2014/main" id="{60FFB0BE-89A8-1118-276B-A41A7757B8B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771900" y="2151900"/>
            <a:ext cx="1752600" cy="2133600"/>
          </a:xfrm>
          <a:prstGeom prst="rect">
            <a:avLst/>
          </a:prstGeom>
        </p:spPr>
      </p:pic>
      <p:sp>
        <p:nvSpPr>
          <p:cNvPr id="8" name="TextBox 7">
            <a:extLst>
              <a:ext uri="{FF2B5EF4-FFF2-40B4-BE49-F238E27FC236}">
                <a16:creationId xmlns:a16="http://schemas.microsoft.com/office/drawing/2014/main" id="{4AE3A9D9-A503-918A-8E5B-28C71C14D81B}"/>
              </a:ext>
            </a:extLst>
          </p:cNvPr>
          <p:cNvSpPr txBox="1"/>
          <p:nvPr/>
        </p:nvSpPr>
        <p:spPr>
          <a:xfrm>
            <a:off x="3695700" y="7696200"/>
            <a:ext cx="1752600" cy="507831"/>
          </a:xfrm>
          <a:prstGeom prst="rect">
            <a:avLst/>
          </a:prstGeom>
          <a:noFill/>
        </p:spPr>
        <p:txBody>
          <a:bodyPr wrap="square" rtlCol="0">
            <a:spAutoFit/>
          </a:bodyPr>
          <a:lstStyle/>
          <a:p>
            <a:r>
              <a:rPr lang="en-US" sz="900">
                <a:hlinkClick r:id="rId4" tooltip="https://commons.wikimedia.org/wiki/File:Nice_wired_fuse_box.JPG"/>
              </a:rPr>
              <a:t>This Photo</a:t>
            </a:r>
            <a:r>
              <a:rPr lang="en-US" sz="900"/>
              <a:t> by Unknown Author is licensed under </a:t>
            </a:r>
            <a:r>
              <a:rPr lang="en-US" sz="900">
                <a:hlinkClick r:id="rId5" tooltip="https://creativecommons.org/licenses/by-sa/3.0/"/>
              </a:rPr>
              <a:t>CC BY-SA</a:t>
            </a:r>
            <a:endParaRPr lang="en-US" sz="900"/>
          </a:p>
        </p:txBody>
      </p:sp>
      <p:graphicFrame>
        <p:nvGraphicFramePr>
          <p:cNvPr id="13" name="Google Shape;140;g1313897306c_0_26">
            <a:extLst>
              <a:ext uri="{FF2B5EF4-FFF2-40B4-BE49-F238E27FC236}">
                <a16:creationId xmlns:a16="http://schemas.microsoft.com/office/drawing/2014/main" id="{217F8CCD-4E10-1B68-3B33-873290AF0D75}"/>
              </a:ext>
            </a:extLst>
          </p:cNvPr>
          <p:cNvGraphicFramePr/>
          <p:nvPr>
            <p:extLst>
              <p:ext uri="{D42A27DB-BD31-4B8C-83A1-F6EECF244321}">
                <p14:modId xmlns:p14="http://schemas.microsoft.com/office/powerpoint/2010/main" val="102853881"/>
              </p:ext>
            </p:extLst>
          </p:nvPr>
        </p:nvGraphicFramePr>
        <p:xfrm>
          <a:off x="1600200" y="932700"/>
          <a:ext cx="5943600" cy="499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364518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16;g1313897306c_0_6"/>
          <p:cNvSpPr txBox="1">
            <a:spLocks/>
          </p:cNvSpPr>
          <p:nvPr/>
        </p:nvSpPr>
        <p:spPr bwMode="auto">
          <a:xfrm>
            <a:off x="-8792" y="317885"/>
            <a:ext cx="9144000" cy="77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Autofit/>
          </a:bodyPr>
          <a:lstStyle>
            <a:lvl1pPr algn="r" defTabSz="457200" rtl="0" eaLnBrk="0" fontAlgn="base" hangingPunct="0">
              <a:spcBef>
                <a:spcPct val="0"/>
              </a:spcBef>
              <a:spcAft>
                <a:spcPct val="0"/>
              </a:spcAft>
              <a:defRPr sz="5400" kern="1200">
                <a:solidFill>
                  <a:schemeClr val="accent1">
                    <a:lumMod val="50000"/>
                  </a:schemeClr>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Bef>
                <a:spcPts val="0"/>
              </a:spcBef>
              <a:spcAft>
                <a:spcPts val="0"/>
              </a:spcAft>
              <a:buClr>
                <a:schemeClr val="dk1"/>
              </a:buClr>
              <a:buSzPct val="100000"/>
              <a:buFont typeface="Calibri"/>
              <a:buNone/>
            </a:pPr>
            <a:r>
              <a:rPr lang="en-US" sz="2000" dirty="0"/>
              <a:t/>
            </a:r>
            <a:br>
              <a:rPr lang="en-US" sz="2000" dirty="0"/>
            </a:br>
            <a:r>
              <a:rPr lang="en-US" sz="2000" dirty="0"/>
              <a:t> </a:t>
            </a:r>
            <a:br>
              <a:rPr lang="en-US" sz="2000" dirty="0"/>
            </a:br>
            <a:r>
              <a:rPr lang="en-US" sz="2400" b="1" dirty="0"/>
              <a:t>Breaking Point:  </a:t>
            </a:r>
            <a:r>
              <a:rPr lang="en-US" sz="1800" b="1" cap="small" dirty="0"/>
              <a:t>Examining Aging Infrastructure In Community Associations</a:t>
            </a:r>
            <a:br>
              <a:rPr lang="en-US" sz="1800" b="1" cap="small" dirty="0"/>
            </a:br>
            <a:r>
              <a:rPr lang="en-US" sz="1600" b="1" cap="small" dirty="0"/>
              <a:t>Foundation for Community Association Research – Aging Infrastructure Task Force</a:t>
            </a:r>
            <a:r>
              <a:rPr lang="en-US" sz="2000" b="1" cap="small" dirty="0"/>
              <a:t/>
            </a:r>
            <a:br>
              <a:rPr lang="en-US" sz="2000" b="1" cap="small" dirty="0"/>
            </a:br>
            <a:r>
              <a:rPr lang="en-US" sz="2000" b="1" dirty="0"/>
              <a:t/>
            </a:r>
            <a:br>
              <a:rPr lang="en-US" sz="2000" b="1" dirty="0"/>
            </a:br>
            <a:endParaRPr lang="en-US" sz="2000" b="1" dirty="0"/>
          </a:p>
        </p:txBody>
      </p:sp>
      <p:pic>
        <p:nvPicPr>
          <p:cNvPr id="10" name="Google Shape;117;g1313897306c_0_6"/>
          <p:cNvPicPr preferRelativeResize="0"/>
          <p:nvPr/>
        </p:nvPicPr>
        <p:blipFill rotWithShape="1">
          <a:blip r:embed="rId3">
            <a:alphaModFix/>
          </a:blip>
          <a:srcRect/>
          <a:stretch/>
        </p:blipFill>
        <p:spPr>
          <a:xfrm>
            <a:off x="301869" y="1524000"/>
            <a:ext cx="2452606" cy="3123275"/>
          </a:xfrm>
          <a:prstGeom prst="rect">
            <a:avLst/>
          </a:prstGeom>
          <a:noFill/>
          <a:ln>
            <a:noFill/>
          </a:ln>
        </p:spPr>
      </p:pic>
      <p:sp>
        <p:nvSpPr>
          <p:cNvPr id="11" name="Google Shape;118;g1313897306c_0_6"/>
          <p:cNvSpPr txBox="1"/>
          <p:nvPr/>
        </p:nvSpPr>
        <p:spPr>
          <a:xfrm>
            <a:off x="2892669" y="1219200"/>
            <a:ext cx="5904900" cy="4585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FCAR Aging Infrastructures Research Outline :</a:t>
            </a:r>
            <a:endParaRPr dirty="0"/>
          </a:p>
          <a:p>
            <a:pPr marL="0" marR="0" lvl="0" indent="0" algn="l" rtl="0">
              <a:spcBef>
                <a:spcPts val="0"/>
              </a:spcBef>
              <a:spcAft>
                <a:spcPts val="0"/>
              </a:spcAft>
              <a:buNone/>
            </a:pPr>
            <a:endParaRPr sz="2000" b="1"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dirty="0">
                <a:solidFill>
                  <a:schemeClr val="dk1"/>
                </a:solidFill>
                <a:latin typeface="Calibri"/>
                <a:ea typeface="Calibri"/>
                <a:cs typeface="Calibri"/>
                <a:sym typeface="Calibri"/>
              </a:rPr>
              <a:t>2018</a:t>
            </a:r>
            <a:r>
              <a:rPr lang="en-US" sz="1800" dirty="0">
                <a:solidFill>
                  <a:schemeClr val="dk1"/>
                </a:solidFill>
                <a:latin typeface="Calibri"/>
                <a:ea typeface="Calibri"/>
                <a:cs typeface="Calibri"/>
                <a:sym typeface="Calibri"/>
              </a:rPr>
              <a:t> – Aging Infrastructure topic developed and Task Force formed with attorneys, reserve specialists, engineers, insurance providers, community association managers, and bankers</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dirty="0">
                <a:solidFill>
                  <a:schemeClr val="dk1"/>
                </a:solidFill>
                <a:latin typeface="Calibri"/>
                <a:ea typeface="Calibri"/>
                <a:cs typeface="Calibri"/>
                <a:sym typeface="Calibri"/>
              </a:rPr>
              <a:t>2018</a:t>
            </a:r>
            <a:r>
              <a:rPr lang="en-US" sz="1800" dirty="0">
                <a:solidFill>
                  <a:schemeClr val="dk1"/>
                </a:solidFill>
                <a:latin typeface="Calibri"/>
                <a:ea typeface="Calibri"/>
                <a:cs typeface="Calibri"/>
                <a:sym typeface="Calibri"/>
              </a:rPr>
              <a:t>  &amp; </a:t>
            </a:r>
            <a:r>
              <a:rPr lang="en-US" sz="1800" b="1" dirty="0">
                <a:solidFill>
                  <a:schemeClr val="dk1"/>
                </a:solidFill>
                <a:latin typeface="Calibri"/>
                <a:ea typeface="Calibri"/>
                <a:cs typeface="Calibri"/>
                <a:sym typeface="Calibri"/>
              </a:rPr>
              <a:t>2019</a:t>
            </a:r>
            <a:r>
              <a:rPr lang="en-US" sz="1800" dirty="0">
                <a:solidFill>
                  <a:schemeClr val="dk1"/>
                </a:solidFill>
                <a:latin typeface="Calibri"/>
                <a:ea typeface="Calibri"/>
                <a:cs typeface="Calibri"/>
                <a:sym typeface="Calibri"/>
              </a:rPr>
              <a:t> Research conducted with assistance of professional research company</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dirty="0">
                <a:solidFill>
                  <a:schemeClr val="dk1"/>
                </a:solidFill>
                <a:latin typeface="Calibri"/>
                <a:ea typeface="Calibri"/>
                <a:cs typeface="Calibri"/>
                <a:sym typeface="Calibri"/>
              </a:rPr>
              <a:t>2020</a:t>
            </a:r>
            <a:r>
              <a:rPr lang="en-US" sz="1800" dirty="0">
                <a:solidFill>
                  <a:schemeClr val="dk1"/>
                </a:solidFill>
                <a:latin typeface="Calibri"/>
                <a:ea typeface="Calibri"/>
                <a:cs typeface="Calibri"/>
                <a:sym typeface="Calibri"/>
              </a:rPr>
              <a:t> (May) Breaking Point research written and published by FCAR.</a:t>
            </a:r>
            <a:endParaRPr dirty="0"/>
          </a:p>
          <a:p>
            <a:pPr marL="285750" marR="0" lvl="0" indent="-285750" algn="l" rtl="0">
              <a:spcBef>
                <a:spcPts val="0"/>
              </a:spcBef>
              <a:spcAft>
                <a:spcPts val="0"/>
              </a:spcAft>
              <a:buClr>
                <a:srgbClr val="385623"/>
              </a:buClr>
              <a:buSzPts val="1800"/>
              <a:buFont typeface="Arial"/>
              <a:buChar char="•"/>
            </a:pPr>
            <a:r>
              <a:rPr lang="en-US" sz="1800" b="1" dirty="0">
                <a:latin typeface="Calibri"/>
                <a:ea typeface="Calibri"/>
                <a:cs typeface="Calibri"/>
                <a:sym typeface="Calibri"/>
              </a:rPr>
              <a:t>2020</a:t>
            </a:r>
            <a:r>
              <a:rPr lang="en-US" sz="1800" b="1" dirty="0">
                <a:solidFill>
                  <a:schemeClr val="dk1"/>
                </a:solidFill>
                <a:latin typeface="Calibri"/>
                <a:ea typeface="Calibri"/>
                <a:cs typeface="Calibri"/>
                <a:sym typeface="Calibri"/>
              </a:rPr>
              <a:t> – Present </a:t>
            </a:r>
            <a:r>
              <a:rPr lang="en-US" sz="1800" dirty="0">
                <a:solidFill>
                  <a:schemeClr val="dk1"/>
                </a:solidFill>
                <a:latin typeface="Calibri"/>
                <a:ea typeface="Calibri"/>
                <a:cs typeface="Calibri"/>
                <a:sym typeface="Calibri"/>
              </a:rPr>
              <a:t>– webinars and presentation to chapters around the country.</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dirty="0">
                <a:solidFill>
                  <a:schemeClr val="dk1"/>
                </a:solidFill>
                <a:latin typeface="Calibri"/>
                <a:ea typeface="Calibri"/>
                <a:cs typeface="Calibri"/>
                <a:sym typeface="Calibri"/>
              </a:rPr>
              <a:t>2021, June 24</a:t>
            </a:r>
            <a:r>
              <a:rPr lang="en-US" sz="1800" dirty="0">
                <a:solidFill>
                  <a:schemeClr val="dk1"/>
                </a:solidFill>
                <a:latin typeface="Calibri"/>
                <a:ea typeface="Calibri"/>
                <a:cs typeface="Calibri"/>
                <a:sym typeface="Calibri"/>
              </a:rPr>
              <a:t> Champlain Tower South Collapse, Surfside, Florida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3084873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4A4A0-3D35-4BDD-97D9-056A99C0F652}"/>
              </a:ext>
            </a:extLst>
          </p:cNvPr>
          <p:cNvPicPr>
            <a:picLocks noChangeAspect="1"/>
          </p:cNvPicPr>
          <p:nvPr/>
        </p:nvPicPr>
        <p:blipFill rotWithShape="1">
          <a:blip r:embed="rId3"/>
          <a:srcRect l="9091" t="3202" b="9942"/>
          <a:stretch/>
        </p:blipFill>
        <p:spPr>
          <a:xfrm>
            <a:off x="20" y="10"/>
            <a:ext cx="9143980" cy="6857990"/>
          </a:xfrm>
          <a:prstGeom prst="rect">
            <a:avLst/>
          </a:prstGeom>
        </p:spPr>
      </p:pic>
      <p:sp>
        <p:nvSpPr>
          <p:cNvPr id="2" name="Title 1">
            <a:extLst>
              <a:ext uri="{FF2B5EF4-FFF2-40B4-BE49-F238E27FC236}">
                <a16:creationId xmlns:a16="http://schemas.microsoft.com/office/drawing/2014/main" id="{D59352A5-F44D-459F-8F0C-D8CA4DD63865}"/>
              </a:ext>
            </a:extLst>
          </p:cNvPr>
          <p:cNvSpPr>
            <a:spLocks noGrp="1"/>
          </p:cNvSpPr>
          <p:nvPr>
            <p:ph type="ctrTitle"/>
          </p:nvPr>
        </p:nvSpPr>
        <p:spPr>
          <a:xfrm>
            <a:off x="1262898" y="76200"/>
            <a:ext cx="3657600" cy="1151462"/>
          </a:xfrm>
        </p:spPr>
        <p:txBody>
          <a:bodyPr>
            <a:normAutofit/>
          </a:bodyPr>
          <a:lstStyle/>
          <a:p>
            <a:pPr algn="ctr">
              <a:lnSpc>
                <a:spcPct val="90000"/>
              </a:lnSpc>
            </a:pPr>
            <a:r>
              <a:rPr lang="en-US" sz="2000" dirty="0">
                <a:solidFill>
                  <a:schemeClr val="bg1"/>
                </a:solidFill>
              </a:rPr>
              <a:t>2022 Premium indications</a:t>
            </a:r>
            <a:br>
              <a:rPr lang="en-US" sz="2000" dirty="0">
                <a:solidFill>
                  <a:schemeClr val="bg1"/>
                </a:solidFill>
              </a:rPr>
            </a:br>
            <a:r>
              <a:rPr lang="en-US" sz="2000" dirty="0">
                <a:solidFill>
                  <a:schemeClr val="bg1"/>
                </a:solidFill>
              </a:rPr>
              <a:t>starting at $198,000!</a:t>
            </a:r>
          </a:p>
        </p:txBody>
      </p:sp>
    </p:spTree>
    <p:extLst>
      <p:ext uri="{BB962C8B-B14F-4D97-AF65-F5344CB8AC3E}">
        <p14:creationId xmlns:p14="http://schemas.microsoft.com/office/powerpoint/2010/main" val="797347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0BE40E3-5550-4CDD-B4FD-387C33EBF1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6" name="Straight Connector 15">
              <a:extLst>
                <a:ext uri="{FF2B5EF4-FFF2-40B4-BE49-F238E27FC236}">
                  <a16:creationId xmlns:a16="http://schemas.microsoft.com/office/drawing/2014/main" id="{71A6B738-E50C-4653-B343-B9D6A5EA27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98768D6-B28C-40A3-B381-39306F5816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D642632-BBD5-46D6-A91D-9B2BF6821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2EF7DDF1-FF86-4CA4-B08B-8939557EBD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6D7C1F89-72B2-4FDC-B9E2-04F52D5C5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31BAE51D-05E4-1E30-CF17-B24BF589741A}"/>
              </a:ext>
            </a:extLst>
          </p:cNvPr>
          <p:cNvSpPr txBox="1"/>
          <p:nvPr/>
        </p:nvSpPr>
        <p:spPr>
          <a:xfrm>
            <a:off x="1201340" y="609600"/>
            <a:ext cx="5754161" cy="1320800"/>
          </a:xfrm>
          <a:prstGeom prst="rect">
            <a:avLst/>
          </a:prstGeom>
        </p:spPr>
        <p:txBody>
          <a:bodyPr vert="horz" lIns="91440" tIns="45720" rIns="91440" bIns="45720" rtlCol="0" anchor="t">
            <a:normAutofit/>
          </a:bodyPr>
          <a:lstStyle/>
          <a:p>
            <a:pPr algn="ctr" defTabSz="457200" eaLnBrk="1" hangingPunct="1">
              <a:spcAft>
                <a:spcPts val="600"/>
              </a:spcAft>
            </a:pPr>
            <a:r>
              <a:rPr lang="en-US" sz="3200" b="1" dirty="0">
                <a:solidFill>
                  <a:srgbClr val="0070C0"/>
                </a:solidFill>
                <a:latin typeface="+mj-lt"/>
                <a:ea typeface="+mj-ea"/>
                <a:cs typeface="+mj-cs"/>
              </a:rPr>
              <a:t>    </a:t>
            </a:r>
            <a:r>
              <a:rPr lang="en-US" sz="2800" b="1" dirty="0">
                <a:solidFill>
                  <a:schemeClr val="accent1">
                    <a:lumMod val="50000"/>
                  </a:schemeClr>
                </a:solidFill>
                <a:latin typeface="+mj-lt"/>
                <a:ea typeface="+mj-ea"/>
                <a:cs typeface="+mj-cs"/>
              </a:rPr>
              <a:t>Underwriting Challenges</a:t>
            </a:r>
          </a:p>
        </p:txBody>
      </p:sp>
      <p:sp>
        <p:nvSpPr>
          <p:cNvPr id="3" name="TextBox 2">
            <a:extLst>
              <a:ext uri="{FF2B5EF4-FFF2-40B4-BE49-F238E27FC236}">
                <a16:creationId xmlns:a16="http://schemas.microsoft.com/office/drawing/2014/main" id="{A4E59E86-C173-04DE-EBC5-6F7C2F05FA53}"/>
              </a:ext>
            </a:extLst>
          </p:cNvPr>
          <p:cNvSpPr txBox="1"/>
          <p:nvPr/>
        </p:nvSpPr>
        <p:spPr>
          <a:xfrm>
            <a:off x="4752215" y="2160589"/>
            <a:ext cx="3705985" cy="3880773"/>
          </a:xfrm>
          <a:prstGeom prst="rect">
            <a:avLst/>
          </a:prstGeom>
        </p:spPr>
        <p:txBody>
          <a:bodyPr vert="horz" lIns="91440" tIns="45720" rIns="91440" bIns="45720" rtlCol="0">
            <a:normAutofit lnSpcReduction="10000"/>
          </a:bodyPr>
          <a:lstStyle/>
          <a:p>
            <a:pPr defTabSz="457200" eaLnBrk="1" hangingPunct="1">
              <a:lnSpc>
                <a:spcPct val="90000"/>
              </a:lnSpc>
              <a:spcBef>
                <a:spcPts val="1000"/>
              </a:spcBef>
              <a:spcAft>
                <a:spcPts val="0"/>
              </a:spcAft>
              <a:buClr>
                <a:schemeClr val="accent1"/>
              </a:buClr>
              <a:buSzPct val="80000"/>
              <a:buFont typeface="Wingdings 3" charset="2"/>
              <a:buChar char=""/>
            </a:pPr>
            <a:r>
              <a:rPr lang="en-US" dirty="0">
                <a:solidFill>
                  <a:srgbClr val="FF0000"/>
                </a:solidFill>
                <a:latin typeface="+mn-lt"/>
              </a:rPr>
              <a:t>Age of building</a:t>
            </a:r>
          </a:p>
          <a:p>
            <a:pPr defTabSz="457200" eaLnBrk="1" hangingPunct="1">
              <a:lnSpc>
                <a:spcPct val="90000"/>
              </a:lnSpc>
              <a:spcBef>
                <a:spcPts val="1000"/>
              </a:spcBef>
              <a:spcAft>
                <a:spcPts val="0"/>
              </a:spcAft>
              <a:buClr>
                <a:schemeClr val="accent1"/>
              </a:buClr>
              <a:buSzPct val="80000"/>
              <a:buFont typeface="Wingdings 3" charset="2"/>
              <a:buChar char=""/>
            </a:pPr>
            <a:endParaRPr lang="en-US" dirty="0">
              <a:solidFill>
                <a:srgbClr val="FF0000"/>
              </a:solidFill>
              <a:latin typeface="+mn-lt"/>
            </a:endParaRPr>
          </a:p>
          <a:p>
            <a:pPr defTabSz="457200" eaLnBrk="1" hangingPunct="1">
              <a:lnSpc>
                <a:spcPct val="90000"/>
              </a:lnSpc>
              <a:spcBef>
                <a:spcPts val="1000"/>
              </a:spcBef>
              <a:spcAft>
                <a:spcPts val="0"/>
              </a:spcAft>
              <a:buClr>
                <a:schemeClr val="accent1"/>
              </a:buClr>
              <a:buSzPct val="80000"/>
              <a:buFont typeface="Wingdings 3" charset="2"/>
              <a:buChar char=""/>
            </a:pPr>
            <a:r>
              <a:rPr lang="en-US" dirty="0">
                <a:solidFill>
                  <a:srgbClr val="FF0000"/>
                </a:solidFill>
                <a:latin typeface="+mn-lt"/>
              </a:rPr>
              <a:t>10% sprinklered – 6 floors</a:t>
            </a:r>
          </a:p>
          <a:p>
            <a:pPr defTabSz="457200" eaLnBrk="1" hangingPunct="1">
              <a:lnSpc>
                <a:spcPct val="90000"/>
              </a:lnSpc>
              <a:spcBef>
                <a:spcPts val="1000"/>
              </a:spcBef>
              <a:spcAft>
                <a:spcPts val="0"/>
              </a:spcAft>
              <a:buClr>
                <a:schemeClr val="accent1"/>
              </a:buClr>
              <a:buSzPct val="80000"/>
              <a:buFont typeface="Wingdings 3" charset="2"/>
              <a:buChar char=""/>
            </a:pPr>
            <a:endParaRPr lang="en-US" dirty="0">
              <a:solidFill>
                <a:srgbClr val="FF0000"/>
              </a:solidFill>
              <a:latin typeface="+mn-lt"/>
            </a:endParaRPr>
          </a:p>
          <a:p>
            <a:pPr defTabSz="457200" eaLnBrk="1" hangingPunct="1">
              <a:lnSpc>
                <a:spcPct val="90000"/>
              </a:lnSpc>
              <a:spcBef>
                <a:spcPts val="1000"/>
              </a:spcBef>
              <a:spcAft>
                <a:spcPts val="0"/>
              </a:spcAft>
              <a:buClr>
                <a:schemeClr val="accent1"/>
              </a:buClr>
              <a:buSzPct val="80000"/>
              <a:buFont typeface="Wingdings 3" charset="2"/>
              <a:buChar char=""/>
            </a:pPr>
            <a:r>
              <a:rPr lang="en-US" dirty="0">
                <a:solidFill>
                  <a:srgbClr val="FF0000"/>
                </a:solidFill>
                <a:latin typeface="+mn-lt"/>
              </a:rPr>
              <a:t> Lack of Upgrades</a:t>
            </a:r>
          </a:p>
          <a:p>
            <a:pPr defTabSz="457200" eaLnBrk="1" hangingPunct="1">
              <a:lnSpc>
                <a:spcPct val="90000"/>
              </a:lnSpc>
              <a:spcBef>
                <a:spcPts val="1000"/>
              </a:spcBef>
              <a:spcAft>
                <a:spcPts val="0"/>
              </a:spcAft>
              <a:buClr>
                <a:schemeClr val="accent1"/>
              </a:buClr>
              <a:buSzPct val="80000"/>
            </a:pPr>
            <a:r>
              <a:rPr lang="en-US" dirty="0">
                <a:solidFill>
                  <a:srgbClr val="FF0000"/>
                </a:solidFill>
                <a:latin typeface="+mn-lt"/>
              </a:rPr>
              <a:t>     - electrical fuses</a:t>
            </a:r>
          </a:p>
          <a:p>
            <a:pPr defTabSz="457200" eaLnBrk="1" hangingPunct="1">
              <a:lnSpc>
                <a:spcPct val="90000"/>
              </a:lnSpc>
              <a:spcBef>
                <a:spcPts val="1000"/>
              </a:spcBef>
              <a:spcAft>
                <a:spcPts val="0"/>
              </a:spcAft>
              <a:buClr>
                <a:schemeClr val="accent1"/>
              </a:buClr>
              <a:buSzPct val="80000"/>
            </a:pPr>
            <a:r>
              <a:rPr lang="en-US" dirty="0">
                <a:solidFill>
                  <a:srgbClr val="FF0000"/>
                </a:solidFill>
                <a:latin typeface="+mn-lt"/>
              </a:rPr>
              <a:t>     - plumbing </a:t>
            </a:r>
          </a:p>
          <a:p>
            <a:pPr defTabSz="457200" eaLnBrk="1" hangingPunct="1">
              <a:lnSpc>
                <a:spcPct val="90000"/>
              </a:lnSpc>
              <a:spcBef>
                <a:spcPts val="1000"/>
              </a:spcBef>
              <a:spcAft>
                <a:spcPts val="0"/>
              </a:spcAft>
              <a:buClr>
                <a:schemeClr val="accent1"/>
              </a:buClr>
              <a:buSzPct val="80000"/>
            </a:pPr>
            <a:r>
              <a:rPr lang="en-US" dirty="0">
                <a:solidFill>
                  <a:srgbClr val="FF0000"/>
                </a:solidFill>
                <a:latin typeface="+mn-lt"/>
              </a:rPr>
              <a:t>     - roof</a:t>
            </a:r>
          </a:p>
          <a:p>
            <a:pPr defTabSz="457200" eaLnBrk="1" hangingPunct="1">
              <a:lnSpc>
                <a:spcPct val="90000"/>
              </a:lnSpc>
              <a:spcBef>
                <a:spcPts val="1000"/>
              </a:spcBef>
              <a:spcAft>
                <a:spcPts val="0"/>
              </a:spcAft>
              <a:buClr>
                <a:schemeClr val="accent1"/>
              </a:buClr>
              <a:buSzPct val="80000"/>
              <a:buFont typeface="Wingdings 3" charset="2"/>
              <a:buChar char=""/>
            </a:pPr>
            <a:endParaRPr lang="en-US" sz="1700" dirty="0">
              <a:solidFill>
                <a:schemeClr val="tx1">
                  <a:lumMod val="75000"/>
                  <a:lumOff val="25000"/>
                </a:schemeClr>
              </a:solidFill>
              <a:latin typeface="+mn-lt"/>
            </a:endParaRPr>
          </a:p>
          <a:p>
            <a:pPr defTabSz="457200" eaLnBrk="1" hangingPunct="1">
              <a:lnSpc>
                <a:spcPct val="90000"/>
              </a:lnSpc>
              <a:spcBef>
                <a:spcPts val="1000"/>
              </a:spcBef>
              <a:spcAft>
                <a:spcPts val="0"/>
              </a:spcAft>
              <a:buClr>
                <a:schemeClr val="accent1"/>
              </a:buClr>
              <a:buSzPct val="80000"/>
              <a:buFont typeface="Wingdings 3" charset="2"/>
              <a:buChar char=""/>
            </a:pPr>
            <a:endParaRPr lang="en-US" sz="1700" dirty="0">
              <a:solidFill>
                <a:schemeClr val="tx1">
                  <a:lumMod val="75000"/>
                  <a:lumOff val="25000"/>
                </a:schemeClr>
              </a:solidFill>
              <a:latin typeface="+mn-lt"/>
            </a:endParaRPr>
          </a:p>
        </p:txBody>
      </p:sp>
      <p:pic>
        <p:nvPicPr>
          <p:cNvPr id="9" name="Picture 8" descr="A yellow sign with black text&#10;&#10;Description automatically generated with low confidence">
            <a:extLst>
              <a:ext uri="{FF2B5EF4-FFF2-40B4-BE49-F238E27FC236}">
                <a16:creationId xmlns:a16="http://schemas.microsoft.com/office/drawing/2014/main" id="{361E81F6-D58A-41B5-65DF-29F7B65A78E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30067" b="2"/>
          <a:stretch/>
        </p:blipFill>
        <p:spPr>
          <a:xfrm>
            <a:off x="451318" y="1322116"/>
            <a:ext cx="4067572" cy="388236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12357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301E5CE-21E2-4224-9F46-7D836988D41A}"/>
              </a:ext>
            </a:extLst>
          </p:cNvPr>
          <p:cNvGraphicFramePr/>
          <p:nvPr>
            <p:extLst>
              <p:ext uri="{D42A27DB-BD31-4B8C-83A1-F6EECF244321}">
                <p14:modId xmlns:p14="http://schemas.microsoft.com/office/powerpoint/2010/main" val="982921749"/>
              </p:ext>
            </p:extLst>
          </p:nvPr>
        </p:nvGraphicFramePr>
        <p:xfrm>
          <a:off x="589111" y="751107"/>
          <a:ext cx="7848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E6455F02-28FD-4C3E-90F0-945BEA67750D}"/>
              </a:ext>
            </a:extLst>
          </p:cNvPr>
          <p:cNvSpPr/>
          <p:nvPr/>
        </p:nvSpPr>
        <p:spPr>
          <a:xfrm>
            <a:off x="433965" y="3512522"/>
            <a:ext cx="1651290" cy="1392030"/>
          </a:xfrm>
          <a:prstGeom prst="rect">
            <a:avLst/>
          </a:prstGeom>
          <a:blipFill rotWithShape="1">
            <a:blip r:embed="rId8">
              <a:extLst>
                <a:ext uri="{837473B0-CC2E-450A-ABE3-18F120FF3D39}">
                  <a1611:picAttrSrcUrl xmlns:a1611="http://schemas.microsoft.com/office/drawing/2016/11/main" xmlns="" r:id="rId9"/>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a:extLst>
              <a:ext uri="{FF2B5EF4-FFF2-40B4-BE49-F238E27FC236}">
                <a16:creationId xmlns:a16="http://schemas.microsoft.com/office/drawing/2014/main" id="{6A82E618-03CF-4E2F-A3C7-E1C5D13E6894}"/>
              </a:ext>
            </a:extLst>
          </p:cNvPr>
          <p:cNvSpPr/>
          <p:nvPr/>
        </p:nvSpPr>
        <p:spPr>
          <a:xfrm>
            <a:off x="1109380" y="156582"/>
            <a:ext cx="6967820" cy="707886"/>
          </a:xfrm>
          <a:prstGeom prst="rect">
            <a:avLst/>
          </a:prstGeom>
        </p:spPr>
        <p:txBody>
          <a:bodyPr wrap="square">
            <a:spAutoFit/>
          </a:bodyPr>
          <a:lstStyle/>
          <a:p>
            <a:pPr algn="ctr"/>
            <a:r>
              <a:rPr lang="en-US" sz="2000" b="1" dirty="0">
                <a:solidFill>
                  <a:schemeClr val="accent1">
                    <a:lumMod val="50000"/>
                  </a:schemeClr>
                </a:solidFill>
                <a:latin typeface="+mj-lt"/>
              </a:rPr>
              <a:t>Result of Weak Underwriting Profile </a:t>
            </a:r>
          </a:p>
          <a:p>
            <a:pPr algn="ctr"/>
            <a:r>
              <a:rPr lang="en-US" sz="2000" b="1" dirty="0">
                <a:solidFill>
                  <a:schemeClr val="accent1">
                    <a:lumMod val="50000"/>
                  </a:schemeClr>
                </a:solidFill>
                <a:latin typeface="+mj-lt"/>
              </a:rPr>
              <a:t>due to Deferred Maintenance? </a:t>
            </a:r>
          </a:p>
        </p:txBody>
      </p:sp>
      <p:pic>
        <p:nvPicPr>
          <p:cNvPr id="7" name="Picture 6">
            <a:extLst>
              <a:ext uri="{FF2B5EF4-FFF2-40B4-BE49-F238E27FC236}">
                <a16:creationId xmlns:a16="http://schemas.microsoft.com/office/drawing/2014/main" id="{D583AE0D-6084-43FE-9195-5556070F1451}"/>
              </a:ext>
            </a:extLst>
          </p:cNvPr>
          <p:cNvPicPr>
            <a:picLocks noChangeAspect="1"/>
          </p:cNvPicPr>
          <p:nvPr/>
        </p:nvPicPr>
        <p:blipFill>
          <a:blip r:embed="rId10"/>
          <a:stretch>
            <a:fillRect/>
          </a:stretch>
        </p:blipFill>
        <p:spPr>
          <a:xfrm>
            <a:off x="6944113" y="3702130"/>
            <a:ext cx="1305659" cy="1297342"/>
          </a:xfrm>
          <a:prstGeom prst="rect">
            <a:avLst/>
          </a:prstGeom>
          <a:ln>
            <a:solidFill>
              <a:schemeClr val="bg1"/>
            </a:solidFill>
          </a:ln>
        </p:spPr>
      </p:pic>
      <p:pic>
        <p:nvPicPr>
          <p:cNvPr id="10" name="Picture 9">
            <a:extLst>
              <a:ext uri="{FF2B5EF4-FFF2-40B4-BE49-F238E27FC236}">
                <a16:creationId xmlns:a16="http://schemas.microsoft.com/office/drawing/2014/main" id="{BCC39525-4C6A-432A-955D-FBD915C7CAB7}"/>
              </a:ext>
            </a:extLst>
          </p:cNvPr>
          <p:cNvPicPr>
            <a:picLocks noChangeAspect="1"/>
          </p:cNvPicPr>
          <p:nvPr/>
        </p:nvPicPr>
        <p:blipFill>
          <a:blip r:embed="rId11"/>
          <a:stretch>
            <a:fillRect/>
          </a:stretch>
        </p:blipFill>
        <p:spPr>
          <a:xfrm>
            <a:off x="6944113" y="1570334"/>
            <a:ext cx="1706041" cy="1297341"/>
          </a:xfrm>
          <a:prstGeom prst="rect">
            <a:avLst/>
          </a:prstGeom>
          <a:ln>
            <a:solidFill>
              <a:schemeClr val="bg1"/>
            </a:solidFill>
          </a:ln>
        </p:spPr>
      </p:pic>
      <p:sp>
        <p:nvSpPr>
          <p:cNvPr id="11" name="Dodecagon 10">
            <a:extLst>
              <a:ext uri="{FF2B5EF4-FFF2-40B4-BE49-F238E27FC236}">
                <a16:creationId xmlns:a16="http://schemas.microsoft.com/office/drawing/2014/main" id="{D18987F2-C3B9-4E3D-B5A4-3B23758957B8}"/>
              </a:ext>
            </a:extLst>
          </p:cNvPr>
          <p:cNvSpPr/>
          <p:nvPr/>
        </p:nvSpPr>
        <p:spPr>
          <a:xfrm>
            <a:off x="3276600" y="1077693"/>
            <a:ext cx="332801" cy="23979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1</a:t>
            </a:r>
          </a:p>
        </p:txBody>
      </p:sp>
      <p:sp>
        <p:nvSpPr>
          <p:cNvPr id="12" name="Dodecagon 11">
            <a:extLst>
              <a:ext uri="{FF2B5EF4-FFF2-40B4-BE49-F238E27FC236}">
                <a16:creationId xmlns:a16="http://schemas.microsoft.com/office/drawing/2014/main" id="{3B71EE9F-EEFC-4FBB-82DB-3D811C0E1571}"/>
              </a:ext>
            </a:extLst>
          </p:cNvPr>
          <p:cNvSpPr/>
          <p:nvPr/>
        </p:nvSpPr>
        <p:spPr>
          <a:xfrm>
            <a:off x="5448153" y="3265707"/>
            <a:ext cx="332801" cy="23979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4</a:t>
            </a:r>
          </a:p>
        </p:txBody>
      </p:sp>
      <p:sp>
        <p:nvSpPr>
          <p:cNvPr id="13" name="Dodecagon 12">
            <a:extLst>
              <a:ext uri="{FF2B5EF4-FFF2-40B4-BE49-F238E27FC236}">
                <a16:creationId xmlns:a16="http://schemas.microsoft.com/office/drawing/2014/main" id="{44D585E0-6AB9-4916-9C56-A58478A8A209}"/>
              </a:ext>
            </a:extLst>
          </p:cNvPr>
          <p:cNvSpPr/>
          <p:nvPr/>
        </p:nvSpPr>
        <p:spPr>
          <a:xfrm>
            <a:off x="3262599" y="3265707"/>
            <a:ext cx="332801" cy="23979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3</a:t>
            </a:r>
          </a:p>
        </p:txBody>
      </p:sp>
      <p:sp>
        <p:nvSpPr>
          <p:cNvPr id="14" name="Dodecagon 13">
            <a:extLst>
              <a:ext uri="{FF2B5EF4-FFF2-40B4-BE49-F238E27FC236}">
                <a16:creationId xmlns:a16="http://schemas.microsoft.com/office/drawing/2014/main" id="{BCAB9408-9253-4EF6-BA0F-931DB0A04CBB}"/>
              </a:ext>
            </a:extLst>
          </p:cNvPr>
          <p:cNvSpPr/>
          <p:nvPr/>
        </p:nvSpPr>
        <p:spPr>
          <a:xfrm>
            <a:off x="5448154" y="1110196"/>
            <a:ext cx="332801" cy="239793"/>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2</a:t>
            </a:r>
          </a:p>
        </p:txBody>
      </p:sp>
      <p:pic>
        <p:nvPicPr>
          <p:cNvPr id="15" name="Picture 14">
            <a:extLst>
              <a:ext uri="{FF2B5EF4-FFF2-40B4-BE49-F238E27FC236}">
                <a16:creationId xmlns:a16="http://schemas.microsoft.com/office/drawing/2014/main" id="{E4AC78C8-0C26-4DA2-AB70-8C38098A9105}"/>
              </a:ext>
            </a:extLst>
          </p:cNvPr>
          <p:cNvPicPr>
            <a:picLocks noChangeAspect="1"/>
          </p:cNvPicPr>
          <p:nvPr/>
        </p:nvPicPr>
        <p:blipFill>
          <a:blip r:embed="rId12"/>
          <a:stretch>
            <a:fillRect/>
          </a:stretch>
        </p:blipFill>
        <p:spPr>
          <a:xfrm>
            <a:off x="433965" y="1702955"/>
            <a:ext cx="1666875" cy="1164720"/>
          </a:xfrm>
          <a:prstGeom prst="rect">
            <a:avLst/>
          </a:prstGeom>
          <a:ln>
            <a:solidFill>
              <a:schemeClr val="bg1">
                <a:lumMod val="95000"/>
              </a:schemeClr>
            </a:solidFill>
          </a:ln>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1130267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0B4FD-D6DC-49AA-8BC2-66827AF02F62}"/>
              </a:ext>
            </a:extLst>
          </p:cNvPr>
          <p:cNvSpPr>
            <a:spLocks noGrp="1"/>
          </p:cNvSpPr>
          <p:nvPr>
            <p:ph type="title" idx="4294967295"/>
          </p:nvPr>
        </p:nvSpPr>
        <p:spPr>
          <a:xfrm>
            <a:off x="3568655" y="3688134"/>
            <a:ext cx="1750741" cy="626989"/>
          </a:xfrm>
        </p:spPr>
        <p:txBody>
          <a:bodyPr vert="horz" wrap="square" lIns="68580" tIns="34290" rIns="68580" bIns="34290" numCol="1" rtlCol="0" anchor="ctr" anchorCtr="0" compatLnSpc="1">
            <a:prstTxWarp prst="textNoShape">
              <a:avLst/>
            </a:prstTxWarp>
            <a:normAutofit/>
          </a:bodyPr>
          <a:lstStyle/>
          <a:p>
            <a:r>
              <a:rPr lang="en-US" sz="2000" dirty="0">
                <a:solidFill>
                  <a:schemeClr val="accent1">
                    <a:lumMod val="50000"/>
                  </a:schemeClr>
                </a:solidFill>
              </a:rPr>
              <a:t>Best Practices</a:t>
            </a:r>
          </a:p>
        </p:txBody>
      </p:sp>
      <p:sp>
        <p:nvSpPr>
          <p:cNvPr id="2" name="Content Placeholder 1">
            <a:extLst>
              <a:ext uri="{FF2B5EF4-FFF2-40B4-BE49-F238E27FC236}">
                <a16:creationId xmlns:a16="http://schemas.microsoft.com/office/drawing/2014/main" id="{0087A91B-6953-47D7-B948-E8CB3F99F0DA}"/>
              </a:ext>
            </a:extLst>
          </p:cNvPr>
          <p:cNvSpPr>
            <a:spLocks noGrp="1"/>
          </p:cNvSpPr>
          <p:nvPr>
            <p:ph sz="half" idx="4294967295"/>
          </p:nvPr>
        </p:nvSpPr>
        <p:spPr>
          <a:xfrm>
            <a:off x="1447800" y="5029200"/>
            <a:ext cx="7326352" cy="2569535"/>
          </a:xfrm>
        </p:spPr>
        <p:txBody>
          <a:bodyPr vert="horz" wrap="square" lIns="68580" tIns="34290" rIns="68580" bIns="34290" numCol="1" rtlCol="0" anchor="ctr" anchorCtr="0" compatLnSpc="1">
            <a:prstTxWarp prst="textNoShape">
              <a:avLst/>
            </a:prstTxWarp>
            <a:normAutofit lnSpcReduction="10000"/>
          </a:bodyPr>
          <a:lstStyle/>
          <a:p>
            <a:pPr>
              <a:buFont typeface="+mj-lt"/>
              <a:buAutoNum type="arabicPeriod"/>
            </a:pPr>
            <a:r>
              <a:rPr lang="en-US" dirty="0">
                <a:solidFill>
                  <a:schemeClr val="bg1">
                    <a:lumMod val="50000"/>
                  </a:schemeClr>
                </a:solidFill>
              </a:rPr>
              <a:t>Communicate with your insurance broker during the budget process (market updates, underwriting trends, 5-year loss performance, carrier’s feedback).</a:t>
            </a:r>
          </a:p>
          <a:p>
            <a:pPr>
              <a:buFont typeface="+mj-lt"/>
              <a:buAutoNum type="arabicPeriod"/>
            </a:pPr>
            <a:r>
              <a:rPr lang="en-US" dirty="0">
                <a:solidFill>
                  <a:schemeClr val="bg1">
                    <a:lumMod val="50000"/>
                  </a:schemeClr>
                </a:solidFill>
              </a:rPr>
              <a:t>Don’t overlook professional consultants: RS, CIRMS, CCAL, PCAM, CMCA. Invite them to participate in board meetings.  </a:t>
            </a:r>
          </a:p>
          <a:p>
            <a:pPr>
              <a:buFont typeface="+mj-lt"/>
              <a:buAutoNum type="arabicPeriod"/>
            </a:pPr>
            <a:r>
              <a:rPr lang="en-US" dirty="0">
                <a:solidFill>
                  <a:schemeClr val="bg1">
                    <a:lumMod val="50000"/>
                  </a:schemeClr>
                </a:solidFill>
              </a:rPr>
              <a:t>When budgeting make sure you are including all categories: Operations, Maintenance, and Reserves.</a:t>
            </a:r>
          </a:p>
          <a:p>
            <a:pPr>
              <a:buFont typeface="+mj-lt"/>
              <a:buAutoNum type="arabicPeriod"/>
            </a:pPr>
            <a:r>
              <a:rPr lang="en-US" dirty="0">
                <a:solidFill>
                  <a:schemeClr val="bg1">
                    <a:lumMod val="50000"/>
                  </a:schemeClr>
                </a:solidFill>
              </a:rPr>
              <a:t>Budget for periodic in-depth assessments/studies.</a:t>
            </a:r>
          </a:p>
          <a:p>
            <a:pPr>
              <a:buFont typeface="+mj-lt"/>
              <a:buAutoNum type="arabicPeriod"/>
            </a:pPr>
            <a:endParaRPr lang="en-US" dirty="0">
              <a:solidFill>
                <a:schemeClr val="bg1">
                  <a:lumMod val="50000"/>
                </a:schemeClr>
              </a:solidFill>
            </a:endParaRPr>
          </a:p>
          <a:p>
            <a:pPr>
              <a:buFont typeface="+mj-lt"/>
              <a:buAutoNum type="arabicPeriod"/>
            </a:pPr>
            <a:endParaRPr lang="en-US" dirty="0">
              <a:solidFill>
                <a:schemeClr val="bg1">
                  <a:lumMod val="50000"/>
                </a:schemeClr>
              </a:solidFill>
            </a:endParaRPr>
          </a:p>
          <a:p>
            <a:pPr>
              <a:buFont typeface="+mj-lt"/>
              <a:buAutoNum type="arabicPeriod"/>
            </a:pPr>
            <a:endParaRPr lang="en-US" u="sng" dirty="0">
              <a:solidFill>
                <a:schemeClr val="accent1"/>
              </a:solidFill>
            </a:endParaRPr>
          </a:p>
          <a:p>
            <a:pP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5A038768-86B8-4607-9B4F-F16D22A42E30}"/>
              </a:ext>
            </a:extLst>
          </p:cNvPr>
          <p:cNvPicPr>
            <a:picLocks noChangeAspect="1"/>
          </p:cNvPicPr>
          <p:nvPr/>
        </p:nvPicPr>
        <p:blipFill rotWithShape="1">
          <a:blip r:embed="rId3"/>
          <a:srcRect t="9823"/>
          <a:stretch/>
        </p:blipFill>
        <p:spPr>
          <a:xfrm>
            <a:off x="16" y="85725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40638115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3;g1313897306c_0_12"/>
          <p:cNvSpPr txBox="1">
            <a:spLocks/>
          </p:cNvSpPr>
          <p:nvPr/>
        </p:nvSpPr>
        <p:spPr bwMode="auto">
          <a:xfrm>
            <a:off x="381000" y="219019"/>
            <a:ext cx="7886700" cy="10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fontScale="97500"/>
          </a:bodyPr>
          <a:lstStyle>
            <a:lvl1pPr algn="r" defTabSz="457200" rtl="0" eaLnBrk="0" fontAlgn="base" hangingPunct="0">
              <a:spcBef>
                <a:spcPct val="0"/>
              </a:spcBef>
              <a:spcAft>
                <a:spcPct val="0"/>
              </a:spcAft>
              <a:defRPr sz="5400" kern="1200">
                <a:solidFill>
                  <a:schemeClr val="accent1">
                    <a:lumMod val="50000"/>
                  </a:schemeClr>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Bef>
                <a:spcPts val="0"/>
              </a:spcBef>
              <a:spcAft>
                <a:spcPts val="0"/>
              </a:spcAft>
              <a:buClr>
                <a:schemeClr val="dk1"/>
              </a:buClr>
              <a:buSzPct val="100000"/>
              <a:buFont typeface="Calibri"/>
              <a:buNone/>
            </a:pPr>
            <a:r>
              <a:rPr lang="en-US" sz="3600" b="1" dirty="0"/>
              <a:t>Key Aging Infrastructure Research Findings</a:t>
            </a:r>
          </a:p>
        </p:txBody>
      </p:sp>
      <p:sp>
        <p:nvSpPr>
          <p:cNvPr id="6" name="Google Shape;124;g1313897306c_0_12"/>
          <p:cNvSpPr/>
          <p:nvPr/>
        </p:nvSpPr>
        <p:spPr>
          <a:xfrm>
            <a:off x="109650" y="1447800"/>
            <a:ext cx="8924700" cy="477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1600" b="1" dirty="0">
                <a:solidFill>
                  <a:schemeClr val="dk1"/>
                </a:solidFill>
                <a:latin typeface="Calibri" panose="020F0502020204030204" pitchFamily="34" charset="0"/>
                <a:ea typeface="Calibri"/>
                <a:cs typeface="Calibri" panose="020F0502020204030204" pitchFamily="34" charset="0"/>
                <a:sym typeface="Calibri"/>
              </a:rPr>
              <a:t>70%</a:t>
            </a:r>
            <a:r>
              <a:rPr lang="en-US" sz="1600" dirty="0">
                <a:solidFill>
                  <a:schemeClr val="dk1"/>
                </a:solidFill>
                <a:latin typeface="Calibri" panose="020F0502020204030204" pitchFamily="34" charset="0"/>
                <a:ea typeface="Calibri"/>
                <a:cs typeface="Calibri" panose="020F0502020204030204" pitchFamily="34" charset="0"/>
                <a:sym typeface="Calibri"/>
              </a:rPr>
              <a:t> of survey respondents indicated that maintaining property values was their most import concern.</a:t>
            </a:r>
            <a:endParaRPr sz="1600" dirty="0">
              <a:latin typeface="Calibri" panose="020F0502020204030204" pitchFamily="34" charset="0"/>
              <a:cs typeface="Calibri" panose="020F0502020204030204" pitchFamily="34" charset="0"/>
            </a:endParaRPr>
          </a:p>
          <a:p>
            <a:pPr marL="342900" indent="-342900">
              <a:spcBef>
                <a:spcPts val="0"/>
              </a:spcBef>
              <a:spcAft>
                <a:spcPts val="0"/>
              </a:spcAft>
              <a:buClr>
                <a:schemeClr val="dk1"/>
              </a:buClr>
              <a:buSzPts val="2000"/>
              <a:buFont typeface="Arial"/>
              <a:buChar char="•"/>
            </a:pPr>
            <a:r>
              <a:rPr lang="en-US" sz="1600" b="1" dirty="0">
                <a:solidFill>
                  <a:schemeClr val="dk1"/>
                </a:solidFill>
                <a:latin typeface="Calibri" panose="020F0502020204030204" pitchFamily="34" charset="0"/>
                <a:ea typeface="Calibri"/>
                <a:cs typeface="Calibri" panose="020F0502020204030204" pitchFamily="34" charset="0"/>
                <a:sym typeface="Calibri"/>
              </a:rPr>
              <a:t>40% </a:t>
            </a:r>
            <a:r>
              <a:rPr lang="en-US" sz="1600" dirty="0">
                <a:solidFill>
                  <a:schemeClr val="dk1"/>
                </a:solidFill>
                <a:latin typeface="Calibri" panose="020F0502020204030204" pitchFamily="34" charset="0"/>
                <a:ea typeface="Calibri"/>
                <a:cs typeface="Calibri" panose="020F0502020204030204" pitchFamily="34" charset="0"/>
                <a:sym typeface="Calibri"/>
              </a:rPr>
              <a:t>of those surveyed considered deteriorating infrastructure as a top-ranked concern.</a:t>
            </a:r>
            <a:endParaRPr lang="en-US" sz="16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000"/>
              <a:buFont typeface="Arial"/>
              <a:buChar char="•"/>
            </a:pPr>
            <a:r>
              <a:rPr lang="en-US" sz="1600" b="1" dirty="0">
                <a:solidFill>
                  <a:schemeClr val="dk1"/>
                </a:solidFill>
                <a:latin typeface="Calibri" panose="020F0502020204030204" pitchFamily="34" charset="0"/>
                <a:ea typeface="Calibri"/>
                <a:cs typeface="Calibri" panose="020F0502020204030204" pitchFamily="34" charset="0"/>
                <a:sym typeface="Calibri"/>
              </a:rPr>
              <a:t>81%</a:t>
            </a:r>
            <a:r>
              <a:rPr lang="en-US" sz="1600" dirty="0">
                <a:solidFill>
                  <a:schemeClr val="dk1"/>
                </a:solidFill>
                <a:latin typeface="Calibri" panose="020F0502020204030204" pitchFamily="34" charset="0"/>
                <a:ea typeface="Calibri"/>
                <a:cs typeface="Calibri" panose="020F0502020204030204" pitchFamily="34" charset="0"/>
                <a:sym typeface="Calibri"/>
              </a:rPr>
              <a:t> of survey respondents reported encountering unanticipated and unplanned infrastructure problems over a recent three-year period.</a:t>
            </a:r>
            <a:endParaRPr sz="16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000"/>
              <a:buFont typeface="Arial"/>
              <a:buChar char="•"/>
            </a:pPr>
            <a:r>
              <a:rPr lang="en-US" sz="1600" b="1" dirty="0">
                <a:solidFill>
                  <a:schemeClr val="dk1"/>
                </a:solidFill>
                <a:latin typeface="Calibri" panose="020F0502020204030204" pitchFamily="34" charset="0"/>
                <a:ea typeface="Calibri"/>
                <a:cs typeface="Calibri" panose="020F0502020204030204" pitchFamily="34" charset="0"/>
                <a:sym typeface="Calibri"/>
              </a:rPr>
              <a:t>80%</a:t>
            </a:r>
            <a:r>
              <a:rPr lang="en-US" sz="1600" dirty="0">
                <a:solidFill>
                  <a:schemeClr val="dk1"/>
                </a:solidFill>
                <a:latin typeface="Calibri" panose="020F0502020204030204" pitchFamily="34" charset="0"/>
                <a:ea typeface="Calibri"/>
                <a:cs typeface="Calibri" panose="020F0502020204030204" pitchFamily="34" charset="0"/>
                <a:sym typeface="Calibri"/>
              </a:rPr>
              <a:t> of those surveyed felt it was critical that their association have adequate reserves in the event of a major infrastructure failure or construction need.</a:t>
            </a:r>
            <a:endParaRPr sz="16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000"/>
              <a:buFont typeface="Arial"/>
              <a:buChar char="•"/>
            </a:pPr>
            <a:r>
              <a:rPr lang="en-US" sz="1600" b="1" dirty="0">
                <a:solidFill>
                  <a:schemeClr val="dk1"/>
                </a:solidFill>
                <a:latin typeface="Calibri" panose="020F0502020204030204" pitchFamily="34" charset="0"/>
                <a:ea typeface="Calibri"/>
                <a:cs typeface="Calibri" panose="020F0502020204030204" pitchFamily="34" charset="0"/>
                <a:sym typeface="Calibri"/>
              </a:rPr>
              <a:t>50% </a:t>
            </a:r>
            <a:r>
              <a:rPr lang="en-US" sz="1600" dirty="0">
                <a:solidFill>
                  <a:schemeClr val="dk1"/>
                </a:solidFill>
                <a:latin typeface="Calibri" panose="020F0502020204030204" pitchFamily="34" charset="0"/>
                <a:ea typeface="Calibri"/>
                <a:cs typeface="Calibri" panose="020F0502020204030204" pitchFamily="34" charset="0"/>
                <a:sym typeface="Calibri"/>
              </a:rPr>
              <a:t>respondents felt their associations have adequate reserve funds on hand, just as many respondents</a:t>
            </a:r>
            <a:r>
              <a:rPr lang="en-US" sz="1600" dirty="0">
                <a:latin typeface="Calibri" panose="020F0502020204030204" pitchFamily="34" charset="0"/>
                <a:cs typeface="Calibri" panose="020F0502020204030204" pitchFamily="34" charset="0"/>
                <a:sym typeface="Calibri"/>
              </a:rPr>
              <a:t> </a:t>
            </a:r>
            <a:r>
              <a:rPr lang="en-US" sz="1600" dirty="0">
                <a:solidFill>
                  <a:schemeClr val="dk1"/>
                </a:solidFill>
                <a:latin typeface="Calibri" panose="020F0502020204030204" pitchFamily="34" charset="0"/>
                <a:ea typeface="Calibri"/>
                <a:cs typeface="Calibri" panose="020F0502020204030204" pitchFamily="34" charset="0"/>
                <a:sym typeface="Calibri"/>
              </a:rPr>
              <a:t>considered their communities’ reserve funds inadequate to address any major unplanned component repair.                    </a:t>
            </a:r>
            <a:endParaRPr sz="160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800"/>
              <a:buFont typeface="Arial"/>
              <a:buChar char="•"/>
            </a:pPr>
            <a:r>
              <a:rPr lang="en-US" sz="1600" dirty="0">
                <a:solidFill>
                  <a:schemeClr val="dk1"/>
                </a:solidFill>
                <a:latin typeface="Calibri" panose="020F0502020204030204" pitchFamily="34" charset="0"/>
                <a:ea typeface="Calibri"/>
                <a:cs typeface="Calibri" panose="020F0502020204030204" pitchFamily="34" charset="0"/>
                <a:sym typeface="Calibri"/>
              </a:rPr>
              <a:t>According to respondents, issues affecting elevators, termite infestation, and plumbing or electrical systems are attended to immediately. When possible, associations are inclined to postpone remediating problems in common areas or those related to original construction. </a:t>
            </a:r>
            <a:endParaRPr sz="160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800"/>
              <a:buChar char="•"/>
            </a:pPr>
            <a:r>
              <a:rPr lang="en-US" sz="1600" b="1" dirty="0">
                <a:solidFill>
                  <a:schemeClr val="dk1"/>
                </a:solidFill>
                <a:latin typeface="Calibri" panose="020F0502020204030204" pitchFamily="34" charset="0"/>
                <a:ea typeface="Calibri"/>
                <a:cs typeface="Calibri" panose="020F0502020204030204" pitchFamily="34" charset="0"/>
                <a:sym typeface="Calibri"/>
              </a:rPr>
              <a:t>An association board’s attitude and perspective arguably are the most significant factors affecting how and when</a:t>
            </a:r>
            <a:r>
              <a:rPr lang="en-US" sz="1600" b="1" dirty="0">
                <a:latin typeface="Calibri" panose="020F0502020204030204" pitchFamily="34" charset="0"/>
                <a:cs typeface="Calibri" panose="020F0502020204030204" pitchFamily="34" charset="0"/>
                <a:sym typeface="Calibri"/>
              </a:rPr>
              <a:t> </a:t>
            </a:r>
            <a:r>
              <a:rPr lang="en-US" sz="1600" b="1" dirty="0">
                <a:solidFill>
                  <a:schemeClr val="dk1"/>
                </a:solidFill>
                <a:latin typeface="Calibri" panose="020F0502020204030204" pitchFamily="34" charset="0"/>
                <a:ea typeface="Calibri"/>
                <a:cs typeface="Calibri" panose="020F0502020204030204" pitchFamily="34" charset="0"/>
                <a:sym typeface="Calibri"/>
              </a:rPr>
              <a:t>infrastructure damage, challenges and solutions is addressed.</a:t>
            </a:r>
            <a:endParaRPr sz="16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43008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9;g1313897306c_0_17"/>
          <p:cNvSpPr txBox="1">
            <a:spLocks/>
          </p:cNvSpPr>
          <p:nvPr/>
        </p:nvSpPr>
        <p:spPr bwMode="auto">
          <a:xfrm>
            <a:off x="0" y="457200"/>
            <a:ext cx="9144000" cy="10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fontScale="82500" lnSpcReduction="20000"/>
          </a:bodyPr>
          <a:lstStyle>
            <a:lvl1pPr algn="r" defTabSz="457200" rtl="0" eaLnBrk="0" fontAlgn="base" hangingPunct="0">
              <a:spcBef>
                <a:spcPct val="0"/>
              </a:spcBef>
              <a:spcAft>
                <a:spcPct val="0"/>
              </a:spcAft>
              <a:defRPr sz="5400" kern="1200">
                <a:solidFill>
                  <a:schemeClr val="accent1">
                    <a:lumMod val="50000"/>
                  </a:schemeClr>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Bef>
                <a:spcPts val="0"/>
              </a:spcBef>
              <a:spcAft>
                <a:spcPts val="0"/>
              </a:spcAft>
              <a:buClr>
                <a:schemeClr val="dk1"/>
              </a:buClr>
              <a:buSzPct val="100000"/>
              <a:buFont typeface="Calibri"/>
              <a:buNone/>
            </a:pPr>
            <a:r>
              <a:rPr lang="en-US" b="1"/>
              <a:t>Can You “See” the Infrastructure Problems?</a:t>
            </a:r>
            <a:endParaRPr lang="en-US"/>
          </a:p>
        </p:txBody>
      </p:sp>
      <p:sp>
        <p:nvSpPr>
          <p:cNvPr id="9" name="Google Shape;132;g1313897306c_0_17"/>
          <p:cNvSpPr txBox="1"/>
          <p:nvPr/>
        </p:nvSpPr>
        <p:spPr>
          <a:xfrm>
            <a:off x="267805" y="4150777"/>
            <a:ext cx="8376900" cy="138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How will your managed association identify let alone pay for unseen infrastructure problems when they manifest?</a:t>
            </a:r>
            <a:endParaRPr sz="2800" dirty="0">
              <a:solidFill>
                <a:schemeClr val="dk1"/>
              </a:solidFill>
              <a:latin typeface="Calibri"/>
              <a:ea typeface="Calibri"/>
              <a:cs typeface="Calibri"/>
              <a:sym typeface="Calibri"/>
            </a:endParaRPr>
          </a:p>
        </p:txBody>
      </p:sp>
      <p:pic>
        <p:nvPicPr>
          <p:cNvPr id="12" name="Google Shape;150;g1313897306c_0_35">
            <a:extLst>
              <a:ext uri="{FF2B5EF4-FFF2-40B4-BE49-F238E27FC236}">
                <a16:creationId xmlns:a16="http://schemas.microsoft.com/office/drawing/2014/main" id="{D05C57E3-41D1-B323-8962-B2460CDAF883}"/>
              </a:ext>
            </a:extLst>
          </p:cNvPr>
          <p:cNvPicPr preferRelativeResize="0">
            <a:picLocks/>
          </p:cNvPicPr>
          <p:nvPr/>
        </p:nvPicPr>
        <p:blipFill rotWithShape="1">
          <a:blip r:embed="rId3">
            <a:alphaModFix/>
          </a:blip>
          <a:srcRect/>
          <a:stretch/>
        </p:blipFill>
        <p:spPr bwMode="auto">
          <a:xfrm>
            <a:off x="1434895" y="1536542"/>
            <a:ext cx="3276600" cy="238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52;g1313897306c_0_35">
            <a:extLst>
              <a:ext uri="{FF2B5EF4-FFF2-40B4-BE49-F238E27FC236}">
                <a16:creationId xmlns:a16="http://schemas.microsoft.com/office/drawing/2014/main" id="{7D38EE46-0AE5-5136-A33D-9C314AEF6E1F}"/>
              </a:ext>
            </a:extLst>
          </p:cNvPr>
          <p:cNvSpPr/>
          <p:nvPr/>
        </p:nvSpPr>
        <p:spPr>
          <a:xfrm>
            <a:off x="4038600" y="1889702"/>
            <a:ext cx="4572000" cy="2677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endParaRPr sz="2400" dirty="0">
              <a:solidFill>
                <a:schemeClr val="dk1"/>
              </a:solidFill>
              <a:latin typeface="Calibri"/>
              <a:ea typeface="Calibri"/>
              <a:cs typeface="Calibri"/>
              <a:sym typeface="Calibri"/>
            </a:endParaRPr>
          </a:p>
        </p:txBody>
      </p:sp>
      <p:pic>
        <p:nvPicPr>
          <p:cNvPr id="15" name="Google Shape;143;g1313897306c_0_26">
            <a:extLst>
              <a:ext uri="{FF2B5EF4-FFF2-40B4-BE49-F238E27FC236}">
                <a16:creationId xmlns:a16="http://schemas.microsoft.com/office/drawing/2014/main" id="{CC5E2E1F-B789-2CA5-E2E6-A7BB3F2EEE3A}"/>
              </a:ext>
            </a:extLst>
          </p:cNvPr>
          <p:cNvPicPr preferRelativeResize="0"/>
          <p:nvPr/>
        </p:nvPicPr>
        <p:blipFill rotWithShape="1">
          <a:blip r:embed="rId4">
            <a:alphaModFix/>
          </a:blip>
          <a:srcRect/>
          <a:stretch/>
        </p:blipFill>
        <p:spPr>
          <a:xfrm>
            <a:off x="5225536" y="1536542"/>
            <a:ext cx="1861063" cy="2389604"/>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67619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157;g1313897306c_0_42"/>
          <p:cNvGraphicFramePr/>
          <p:nvPr>
            <p:extLst>
              <p:ext uri="{D42A27DB-BD31-4B8C-83A1-F6EECF244321}">
                <p14:modId xmlns:p14="http://schemas.microsoft.com/office/powerpoint/2010/main" val="2670600968"/>
              </p:ext>
            </p:extLst>
          </p:nvPr>
        </p:nvGraphicFramePr>
        <p:xfrm>
          <a:off x="152400" y="2689655"/>
          <a:ext cx="8740223" cy="3910915"/>
        </p:xfrm>
        <a:graphic>
          <a:graphicData uri="http://schemas.openxmlformats.org/drawingml/2006/table">
            <a:tbl>
              <a:tblPr firstRow="1" firstCol="1" bandRow="1">
                <a:tableStyleId>{5C22544A-7EE6-4342-B048-85BDC9FD1C3A}</a:tableStyleId>
              </a:tblPr>
              <a:tblGrid>
                <a:gridCol w="2410611">
                  <a:extLst>
                    <a:ext uri="{9D8B030D-6E8A-4147-A177-3AD203B41FA5}">
                      <a16:colId xmlns:a16="http://schemas.microsoft.com/office/drawing/2014/main" val="20000"/>
                    </a:ext>
                  </a:extLst>
                </a:gridCol>
                <a:gridCol w="1582418">
                  <a:extLst>
                    <a:ext uri="{9D8B030D-6E8A-4147-A177-3AD203B41FA5}">
                      <a16:colId xmlns:a16="http://schemas.microsoft.com/office/drawing/2014/main" val="20001"/>
                    </a:ext>
                  </a:extLst>
                </a:gridCol>
                <a:gridCol w="4747194">
                  <a:extLst>
                    <a:ext uri="{9D8B030D-6E8A-4147-A177-3AD203B41FA5}">
                      <a16:colId xmlns:a16="http://schemas.microsoft.com/office/drawing/2014/main" val="20002"/>
                    </a:ext>
                  </a:extLst>
                </a:gridCol>
              </a:tblGrid>
              <a:tr h="434143">
                <a:tc>
                  <a:txBody>
                    <a:bodyPr/>
                    <a:lstStyle/>
                    <a:p>
                      <a:pPr marL="0" marR="0" lvl="0" indent="0" algn="l" rtl="0">
                        <a:spcBef>
                          <a:spcPts val="0"/>
                        </a:spcBef>
                        <a:spcAft>
                          <a:spcPts val="0"/>
                        </a:spcAft>
                        <a:buNone/>
                      </a:pPr>
                      <a:r>
                        <a:rPr lang="en-US" sz="1600" u="none" strike="noStrike" cap="none" dirty="0"/>
                        <a:t>Product</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dirty="0"/>
                        <a:t>Limit</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dirty="0"/>
                        <a:t>Insurer</a:t>
                      </a:r>
                      <a:endParaRPr sz="11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434143">
                <a:tc>
                  <a:txBody>
                    <a:bodyPr/>
                    <a:lstStyle/>
                    <a:p>
                      <a:pPr marL="0" marR="0" lvl="0" indent="0" algn="l" rtl="0">
                        <a:spcBef>
                          <a:spcPts val="0"/>
                        </a:spcBef>
                        <a:spcAft>
                          <a:spcPts val="0"/>
                        </a:spcAft>
                        <a:buNone/>
                      </a:pPr>
                      <a:r>
                        <a:rPr lang="en-US" sz="1600" u="none" strike="noStrike" cap="none"/>
                        <a:t>Property</a:t>
                      </a:r>
                      <a:endParaRPr sz="11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dirty="0"/>
                        <a:t>$20MM</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dirty="0"/>
                        <a:t>Great American</a:t>
                      </a:r>
                      <a:endParaRPr sz="11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555703">
                <a:tc>
                  <a:txBody>
                    <a:bodyPr/>
                    <a:lstStyle/>
                    <a:p>
                      <a:pPr marL="0" marR="0" lvl="0" indent="0" algn="l" rtl="0">
                        <a:spcBef>
                          <a:spcPts val="0"/>
                        </a:spcBef>
                        <a:spcAft>
                          <a:spcPts val="0"/>
                        </a:spcAft>
                        <a:buNone/>
                      </a:pPr>
                      <a:r>
                        <a:rPr lang="en-US" sz="1600" u="none" strike="noStrike" cap="none"/>
                        <a:t>General Liability</a:t>
                      </a:r>
                      <a:endParaRPr sz="11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dirty="0"/>
                        <a:t>$2MM</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a:t>James River (non-admitted)</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34143">
                <a:tc>
                  <a:txBody>
                    <a:bodyPr/>
                    <a:lstStyle/>
                    <a:p>
                      <a:pPr marL="0" marR="0" lvl="0" indent="0" algn="l" rtl="0">
                        <a:spcBef>
                          <a:spcPts val="0"/>
                        </a:spcBef>
                        <a:spcAft>
                          <a:spcPts val="0"/>
                        </a:spcAft>
                        <a:buNone/>
                      </a:pPr>
                      <a:r>
                        <a:rPr lang="en-US" sz="1600" u="none" strike="noStrike" cap="none"/>
                        <a:t>D&amp;O</a:t>
                      </a:r>
                      <a:endParaRPr sz="11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dirty="0"/>
                        <a:t>$1MM</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a:t>Philadelphia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55703">
                <a:tc>
                  <a:txBody>
                    <a:bodyPr/>
                    <a:lstStyle/>
                    <a:p>
                      <a:pPr marL="0" marR="0" lvl="0" indent="0" algn="l" rtl="0">
                        <a:spcBef>
                          <a:spcPts val="0"/>
                        </a:spcBef>
                        <a:spcAft>
                          <a:spcPts val="0"/>
                        </a:spcAft>
                        <a:buNone/>
                      </a:pPr>
                      <a:r>
                        <a:rPr lang="en-US" sz="1600" u="none" strike="noStrike" cap="none" dirty="0"/>
                        <a:t>Umbrella</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dirty="0"/>
                        <a:t>$15MM</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a:t>1</a:t>
                      </a:r>
                      <a:r>
                        <a:rPr lang="en-US" sz="1600" u="none" strike="noStrike" cap="none" baseline="30000"/>
                        <a:t>st</a:t>
                      </a:r>
                      <a:r>
                        <a:rPr lang="en-US" sz="1600" u="none" strike="noStrike" cap="none"/>
                        <a:t> 10MM Allianz 2</a:t>
                      </a:r>
                      <a:r>
                        <a:rPr lang="en-US" sz="1600" u="none" strike="noStrike" cap="none" baseline="30000"/>
                        <a:t>nd</a:t>
                      </a:r>
                      <a:r>
                        <a:rPr lang="en-US" sz="1600" u="none" strike="noStrike" cap="none"/>
                        <a:t> $5MM QBE</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663526">
                <a:tc>
                  <a:txBody>
                    <a:bodyPr/>
                    <a:lstStyle/>
                    <a:p>
                      <a:pPr marL="0" marR="0" lvl="0" indent="0" algn="l" rtl="0">
                        <a:spcBef>
                          <a:spcPts val="0"/>
                        </a:spcBef>
                        <a:spcAft>
                          <a:spcPts val="0"/>
                        </a:spcAft>
                        <a:buNone/>
                      </a:pPr>
                      <a:r>
                        <a:rPr lang="en-US" sz="1600" u="none" strike="noStrike" cap="none"/>
                        <a:t>Total Limits</a:t>
                      </a:r>
                      <a:endParaRPr sz="1100" u="none" strike="noStrike" cap="none">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dirty="0"/>
                        <a:t>$38MM</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en-US" sz="1600" u="none" strike="noStrike" cap="none"/>
                        <a:t> This is the total of limits from Champlain Tower South Insurance Carriers</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833554">
                <a:tc>
                  <a:txBody>
                    <a:bodyPr/>
                    <a:lstStyle/>
                    <a:p>
                      <a:pPr marL="0" marR="0" lvl="0" indent="0" algn="l" rtl="0">
                        <a:spcBef>
                          <a:spcPts val="0"/>
                        </a:spcBef>
                        <a:spcAft>
                          <a:spcPts val="0"/>
                        </a:spcAft>
                        <a:buNone/>
                      </a:pPr>
                      <a:r>
                        <a:rPr lang="en-US" sz="1600" dirty="0"/>
                        <a:t>Class Action Third Party Settlement</a:t>
                      </a:r>
                      <a:endParaRPr sz="1600" u="none" strike="noStrike" cap="none" dirty="0"/>
                    </a:p>
                  </a:txBody>
                  <a:tcPr marL="68575" marR="68575" marT="0" marB="0"/>
                </a:tc>
                <a:tc>
                  <a:txBody>
                    <a:bodyPr/>
                    <a:lstStyle/>
                    <a:p>
                      <a:pPr marL="0" marR="0" lvl="0" indent="0" algn="l" rtl="0">
                        <a:spcBef>
                          <a:spcPts val="0"/>
                        </a:spcBef>
                        <a:spcAft>
                          <a:spcPts val="0"/>
                        </a:spcAft>
                        <a:buNone/>
                      </a:pPr>
                      <a:r>
                        <a:rPr lang="en-US" sz="1600" dirty="0"/>
                        <a:t>$1 Billion </a:t>
                      </a:r>
                      <a:endParaRPr sz="1600" u="none" strike="noStrike" cap="none" dirty="0"/>
                    </a:p>
                  </a:txBody>
                  <a:tcPr marL="68575" marR="68575" marT="0" marB="0"/>
                </a:tc>
                <a:tc>
                  <a:txBody>
                    <a:bodyPr/>
                    <a:lstStyle/>
                    <a:p>
                      <a:pPr marL="0" marR="0" lvl="0" indent="0" algn="l" rtl="0">
                        <a:spcBef>
                          <a:spcPts val="0"/>
                        </a:spcBef>
                        <a:spcAft>
                          <a:spcPts val="0"/>
                        </a:spcAft>
                        <a:buNone/>
                      </a:pPr>
                      <a:r>
                        <a:rPr lang="en-US" sz="1600" dirty="0"/>
                        <a:t>Settlement Breakdown is available upon request.</a:t>
                      </a:r>
                      <a:endParaRPr sz="1600" u="none" strike="noStrike" cap="none" dirty="0"/>
                    </a:p>
                  </a:txBody>
                  <a:tcPr marL="68575" marR="68575" marT="0" marB="0"/>
                </a:tc>
                <a:extLst>
                  <a:ext uri="{0D108BD9-81ED-4DB2-BD59-A6C34878D82A}">
                    <a16:rowId xmlns:a16="http://schemas.microsoft.com/office/drawing/2014/main" val="10006"/>
                  </a:ext>
                </a:extLst>
              </a:tr>
            </a:tbl>
          </a:graphicData>
        </a:graphic>
      </p:graphicFrame>
      <p:pic>
        <p:nvPicPr>
          <p:cNvPr id="3" name="Google Shape;151;g1313897306c_0_35">
            <a:extLst>
              <a:ext uri="{FF2B5EF4-FFF2-40B4-BE49-F238E27FC236}">
                <a16:creationId xmlns:a16="http://schemas.microsoft.com/office/drawing/2014/main" id="{BAE93E93-71D8-F79C-EDBD-BCB6F5DB0508}"/>
              </a:ext>
            </a:extLst>
          </p:cNvPr>
          <p:cNvPicPr preferRelativeResize="0"/>
          <p:nvPr/>
        </p:nvPicPr>
        <p:blipFill rotWithShape="1">
          <a:blip r:embed="rId3">
            <a:alphaModFix/>
          </a:blip>
          <a:srcRect/>
          <a:stretch/>
        </p:blipFill>
        <p:spPr>
          <a:xfrm>
            <a:off x="1219200" y="257431"/>
            <a:ext cx="3500959" cy="2145326"/>
          </a:xfrm>
          <a:prstGeom prst="rect">
            <a:avLst/>
          </a:prstGeom>
          <a:noFill/>
          <a:ln>
            <a:noFill/>
          </a:ln>
        </p:spPr>
      </p:pic>
    </p:spTree>
    <p:extLst>
      <p:ext uri="{BB962C8B-B14F-4D97-AF65-F5344CB8AC3E}">
        <p14:creationId xmlns:p14="http://schemas.microsoft.com/office/powerpoint/2010/main" val="111467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6;p35"/>
          <p:cNvSpPr txBox="1">
            <a:spLocks noGrp="1"/>
          </p:cNvSpPr>
          <p:nvPr>
            <p:ph type="ctrTitle"/>
          </p:nvPr>
        </p:nvSpPr>
        <p:spPr>
          <a:xfrm>
            <a:off x="562316" y="1031996"/>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US" sz="2800" dirty="0"/>
              <a:t>CAI’s Surfside Response: </a:t>
            </a:r>
            <a:br>
              <a:rPr lang="en-US" sz="2800" dirty="0"/>
            </a:br>
            <a:r>
              <a:rPr lang="en-US" sz="2800" dirty="0"/>
              <a:t>CIRMS Task Force</a:t>
            </a:r>
            <a:endParaRPr sz="4400" dirty="0"/>
          </a:p>
        </p:txBody>
      </p:sp>
      <p:sp>
        <p:nvSpPr>
          <p:cNvPr id="8" name="Google Shape;337;p35"/>
          <p:cNvSpPr txBox="1">
            <a:spLocks noGrp="1"/>
          </p:cNvSpPr>
          <p:nvPr>
            <p:ph type="subTitle" idx="1"/>
          </p:nvPr>
        </p:nvSpPr>
        <p:spPr>
          <a:xfrm>
            <a:off x="636629" y="2187576"/>
            <a:ext cx="7789333" cy="2743200"/>
          </a:xfrm>
          <a:prstGeom prst="rect">
            <a:avLst/>
          </a:prstGeom>
          <a:noFill/>
          <a:ln>
            <a:noFill/>
          </a:ln>
        </p:spPr>
        <p:txBody>
          <a:bodyPr spcFirstLastPara="1" wrap="square" lIns="91425" tIns="45700" rIns="91425" bIns="45700" anchor="t" anchorCtr="0">
            <a:normAutofit/>
          </a:bodyPr>
          <a:lstStyle/>
          <a:p>
            <a:pPr lvl="0" algn="l" rtl="0">
              <a:spcBef>
                <a:spcPts val="0"/>
              </a:spcBef>
              <a:spcAft>
                <a:spcPts val="0"/>
              </a:spcAft>
              <a:buClr>
                <a:schemeClr val="lt1"/>
              </a:buClr>
              <a:buSzPct val="100000"/>
            </a:pPr>
            <a:endParaRPr lang="en-US" sz="2000" dirty="0"/>
          </a:p>
          <a:p>
            <a:pPr marL="457200" lvl="0" indent="-457200" algn="l" rtl="0">
              <a:spcBef>
                <a:spcPts val="0"/>
              </a:spcBef>
              <a:spcAft>
                <a:spcPts val="0"/>
              </a:spcAft>
              <a:buClr>
                <a:schemeClr val="lt1"/>
              </a:buClr>
              <a:buSzPct val="100000"/>
              <a:buFont typeface="Arial"/>
              <a:buChar char="•"/>
            </a:pPr>
            <a:r>
              <a:rPr lang="en-US" dirty="0"/>
              <a:t>In the aftermath of the Surfside building collapse, Boards of Directors should be aware of the potential market and legislative changes that may affect future underwriting guidelines</a:t>
            </a:r>
          </a:p>
          <a:p>
            <a:pPr marL="457200" lvl="0" indent="-457200" algn="l" rtl="0">
              <a:spcBef>
                <a:spcPts val="0"/>
              </a:spcBef>
              <a:spcAft>
                <a:spcPts val="0"/>
              </a:spcAft>
              <a:buClr>
                <a:schemeClr val="lt1"/>
              </a:buClr>
              <a:buSzPct val="100000"/>
              <a:buFont typeface="Arial"/>
              <a:buChar char="•"/>
            </a:pPr>
            <a:endParaRPr lang="en-US" dirty="0"/>
          </a:p>
          <a:p>
            <a:pPr marL="457200" lvl="0" indent="-457200" algn="l">
              <a:spcBef>
                <a:spcPts val="0"/>
              </a:spcBef>
              <a:spcAft>
                <a:spcPts val="0"/>
              </a:spcAft>
              <a:buClr>
                <a:schemeClr val="lt1"/>
              </a:buClr>
              <a:buSzPct val="100000"/>
              <a:buFont typeface="Arial"/>
              <a:buChar char="•"/>
            </a:pPr>
            <a:r>
              <a:rPr lang="en-US" dirty="0"/>
              <a:t>Boards should consider the following risk management tools and property upgrades to better fulfill their fiduciary obligations and provide ease of underwriting, expanded options, and improved pricing stability for their association's insurance program.</a:t>
            </a:r>
            <a:endParaRPr lang="en-US" sz="2000" dirty="0"/>
          </a:p>
          <a:p>
            <a:pPr marL="0" lvl="0" indent="0" algn="l" rtl="0">
              <a:spcBef>
                <a:spcPts val="448"/>
              </a:spcBef>
              <a:spcAft>
                <a:spcPts val="0"/>
              </a:spcAft>
              <a:buClr>
                <a:schemeClr val="lt1"/>
              </a:buClr>
              <a:buSzPct val="100000"/>
              <a:buNone/>
            </a:pPr>
            <a:endParaRPr dirty="0"/>
          </a:p>
          <a:p>
            <a:pPr marL="457200" lvl="0" indent="-314960" algn="l" rtl="0">
              <a:spcBef>
                <a:spcPts val="448"/>
              </a:spcBef>
              <a:spcAft>
                <a:spcPts val="0"/>
              </a:spcAft>
              <a:buClr>
                <a:schemeClr val="lt1"/>
              </a:buClr>
              <a:buSzPct val="100000"/>
              <a:buFont typeface="Arial"/>
              <a:buNone/>
            </a:pPr>
            <a:endParaRPr dirty="0"/>
          </a:p>
          <a:p>
            <a:pPr marL="0" lvl="0" indent="0" algn="ctr" rtl="0">
              <a:spcBef>
                <a:spcPts val="448"/>
              </a:spcBef>
              <a:spcAft>
                <a:spcPts val="0"/>
              </a:spcAft>
              <a:buClr>
                <a:schemeClr val="lt1"/>
              </a:buClr>
              <a:buSzPct val="100000"/>
              <a:buNone/>
            </a:pPr>
            <a:endParaRPr dirty="0"/>
          </a:p>
        </p:txBody>
      </p:sp>
      <p:sp>
        <p:nvSpPr>
          <p:cNvPr id="9" name="Google Shape;338;p35"/>
          <p:cNvSpPr txBox="1"/>
          <p:nvPr/>
        </p:nvSpPr>
        <p:spPr>
          <a:xfrm>
            <a:off x="-152400" y="1397677"/>
            <a:ext cx="8001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5" name="Google Shape;379;p41">
            <a:extLst>
              <a:ext uri="{FF2B5EF4-FFF2-40B4-BE49-F238E27FC236}">
                <a16:creationId xmlns:a16="http://schemas.microsoft.com/office/drawing/2014/main" id="{AF8CD068-311D-3123-A1B0-929F2ACEF82A}"/>
              </a:ext>
            </a:extLst>
          </p:cNvPr>
          <p:cNvSpPr txBox="1">
            <a:spLocks/>
          </p:cNvSpPr>
          <p:nvPr/>
        </p:nvSpPr>
        <p:spPr bwMode="auto">
          <a:xfrm>
            <a:off x="796994" y="170561"/>
            <a:ext cx="6862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fontScale="75000" lnSpcReduction="20000"/>
          </a:bodyPr>
          <a:lstStyle>
            <a:lvl1pPr algn="r" defTabSz="457200" rtl="0" eaLnBrk="0" fontAlgn="base" hangingPunct="0">
              <a:spcBef>
                <a:spcPct val="0"/>
              </a:spcBef>
              <a:spcAft>
                <a:spcPct val="0"/>
              </a:spcAft>
              <a:defRPr sz="5400" kern="1200">
                <a:solidFill>
                  <a:schemeClr val="accent1">
                    <a:lumMod val="50000"/>
                  </a:schemeClr>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spcAft>
                <a:spcPts val="0"/>
              </a:spcAft>
              <a:buClr>
                <a:schemeClr val="lt1"/>
              </a:buClr>
              <a:buSzPct val="100000"/>
              <a:buFont typeface="Calibri"/>
              <a:buNone/>
            </a:pPr>
            <a:r>
              <a:rPr lang="en-US" dirty="0"/>
              <a:t>Where are we at today from the Insurance Perspective?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404105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6;p35"/>
          <p:cNvSpPr txBox="1">
            <a:spLocks noGrp="1"/>
          </p:cNvSpPr>
          <p:nvPr>
            <p:ph type="ctrTitle"/>
          </p:nvPr>
        </p:nvSpPr>
        <p:spPr>
          <a:xfrm>
            <a:off x="653562" y="457200"/>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alibri"/>
              <a:buNone/>
            </a:pPr>
            <a:r>
              <a:rPr lang="en-US" sz="3600" dirty="0"/>
              <a:t>CAI’s Surfside Response: </a:t>
            </a:r>
            <a:br>
              <a:rPr lang="en-US" sz="3600" dirty="0"/>
            </a:br>
            <a:r>
              <a:rPr lang="en-US" sz="3600" dirty="0"/>
              <a:t>CIRMS Task Force Findings </a:t>
            </a:r>
            <a:endParaRPr dirty="0"/>
          </a:p>
        </p:txBody>
      </p:sp>
      <p:sp>
        <p:nvSpPr>
          <p:cNvPr id="8" name="Google Shape;337;p35"/>
          <p:cNvSpPr txBox="1">
            <a:spLocks noGrp="1"/>
          </p:cNvSpPr>
          <p:nvPr>
            <p:ph type="subTitle" idx="1"/>
          </p:nvPr>
        </p:nvSpPr>
        <p:spPr>
          <a:xfrm>
            <a:off x="457200" y="1752600"/>
            <a:ext cx="7789333" cy="3527424"/>
          </a:xfrm>
          <a:prstGeom prst="rect">
            <a:avLst/>
          </a:prstGeom>
          <a:noFill/>
          <a:ln>
            <a:noFill/>
          </a:ln>
        </p:spPr>
        <p:txBody>
          <a:bodyPr spcFirstLastPara="1" wrap="square" lIns="91425" tIns="45700" rIns="91425" bIns="45700" anchor="t" anchorCtr="0">
            <a:normAutofit fontScale="47500" lnSpcReduction="20000"/>
          </a:bodyPr>
          <a:lstStyle/>
          <a:p>
            <a:pPr algn="ctr"/>
            <a:r>
              <a:rPr lang="en-US" sz="4000" b="1" dirty="0"/>
              <a:t>Risk Management Tools</a:t>
            </a:r>
            <a:endParaRPr lang="en-US" sz="4000" dirty="0"/>
          </a:p>
          <a:p>
            <a:pPr algn="l"/>
            <a:r>
              <a:rPr lang="en-US" sz="4000" dirty="0"/>
              <a:t> </a:t>
            </a:r>
          </a:p>
          <a:p>
            <a:pPr marL="457200" indent="-457200" algn="l">
              <a:buFont typeface="Wingdings" panose="05000000000000000000" pitchFamily="2" charset="2"/>
              <a:buChar char="ü"/>
            </a:pPr>
            <a:r>
              <a:rPr lang="en-US" sz="4000" dirty="0"/>
              <a:t>Reserve Study (including roof replacement schedule)</a:t>
            </a:r>
          </a:p>
          <a:p>
            <a:pPr marL="457200" indent="-457200" algn="l">
              <a:buFont typeface="Wingdings" panose="05000000000000000000" pitchFamily="2" charset="2"/>
              <a:buChar char="ü"/>
            </a:pPr>
            <a:r>
              <a:rPr lang="en-US" sz="4000" dirty="0"/>
              <a:t>Reserve Funding</a:t>
            </a:r>
          </a:p>
          <a:p>
            <a:pPr marL="457200" indent="-457200" algn="l">
              <a:buFont typeface="Wingdings" panose="05000000000000000000" pitchFamily="2" charset="2"/>
              <a:buChar char="ü"/>
            </a:pPr>
            <a:r>
              <a:rPr lang="en-US" sz="4000" dirty="0"/>
              <a:t>Loss Control Inspections</a:t>
            </a:r>
          </a:p>
          <a:p>
            <a:pPr marL="457200" indent="-457200" algn="l">
              <a:buFont typeface="Wingdings" panose="05000000000000000000" pitchFamily="2" charset="2"/>
              <a:buChar char="ü"/>
            </a:pPr>
            <a:r>
              <a:rPr lang="en-US" sz="4000" dirty="0"/>
              <a:t>Engineering Reports &amp;/or Property Condition Assessment Reports (on aging mid-high-rise buildings)</a:t>
            </a:r>
          </a:p>
          <a:p>
            <a:pPr marL="457200" indent="-457200" algn="l">
              <a:buFont typeface="Wingdings" panose="05000000000000000000" pitchFamily="2" charset="2"/>
              <a:buChar char="ü"/>
            </a:pPr>
            <a:r>
              <a:rPr lang="en-US" sz="4000" dirty="0"/>
              <a:t>Proactive Maintenance &amp; Update Schedules</a:t>
            </a:r>
          </a:p>
          <a:p>
            <a:pPr marL="457200" indent="-457200" algn="l">
              <a:buFont typeface="Wingdings" panose="05000000000000000000" pitchFamily="2" charset="2"/>
              <a:buChar char="ü"/>
            </a:pPr>
            <a:r>
              <a:rPr lang="en-US" sz="4000" dirty="0"/>
              <a:t>Water Detection Systems</a:t>
            </a:r>
          </a:p>
          <a:p>
            <a:r>
              <a:rPr lang="en-US" dirty="0"/>
              <a:t> </a:t>
            </a:r>
          </a:p>
          <a:p>
            <a:pPr marL="0" lvl="0" indent="0" algn="l" rtl="0">
              <a:spcBef>
                <a:spcPts val="448"/>
              </a:spcBef>
              <a:spcAft>
                <a:spcPts val="0"/>
              </a:spcAft>
              <a:buClr>
                <a:schemeClr val="lt1"/>
              </a:buClr>
              <a:buSzPct val="100000"/>
              <a:buNone/>
            </a:pPr>
            <a:endParaRPr dirty="0"/>
          </a:p>
          <a:p>
            <a:pPr marL="457200" lvl="0" indent="-314960" algn="l" rtl="0">
              <a:spcBef>
                <a:spcPts val="448"/>
              </a:spcBef>
              <a:spcAft>
                <a:spcPts val="0"/>
              </a:spcAft>
              <a:buClr>
                <a:schemeClr val="lt1"/>
              </a:buClr>
              <a:buSzPct val="100000"/>
              <a:buFont typeface="Arial"/>
              <a:buNone/>
            </a:pPr>
            <a:endParaRPr dirty="0"/>
          </a:p>
          <a:p>
            <a:pPr marL="0" lvl="0" indent="0" algn="ctr" rtl="0">
              <a:spcBef>
                <a:spcPts val="448"/>
              </a:spcBef>
              <a:spcAft>
                <a:spcPts val="0"/>
              </a:spcAft>
              <a:buClr>
                <a:schemeClr val="lt1"/>
              </a:buClr>
              <a:buSzPct val="100000"/>
              <a:buNone/>
            </a:pPr>
            <a:endParaRPr dirty="0"/>
          </a:p>
        </p:txBody>
      </p:sp>
      <p:sp>
        <p:nvSpPr>
          <p:cNvPr id="9" name="Google Shape;338;p35"/>
          <p:cNvSpPr txBox="1"/>
          <p:nvPr/>
        </p:nvSpPr>
        <p:spPr>
          <a:xfrm>
            <a:off x="8467" y="1369208"/>
            <a:ext cx="8001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1969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1;p40"/>
          <p:cNvSpPr txBox="1">
            <a:spLocks noGrp="1"/>
          </p:cNvSpPr>
          <p:nvPr>
            <p:ph type="subTitle" idx="1"/>
          </p:nvPr>
        </p:nvSpPr>
        <p:spPr>
          <a:xfrm>
            <a:off x="1371600" y="3886200"/>
            <a:ext cx="6400800" cy="2743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endParaRPr/>
          </a:p>
          <a:p>
            <a:pPr marL="0" lvl="0" indent="0" algn="l" rtl="0">
              <a:spcBef>
                <a:spcPts val="640"/>
              </a:spcBef>
              <a:spcAft>
                <a:spcPts val="0"/>
              </a:spcAft>
              <a:buClr>
                <a:schemeClr val="lt1"/>
              </a:buClr>
              <a:buSzPts val="3200"/>
              <a:buNone/>
            </a:pPr>
            <a:endParaRPr/>
          </a:p>
        </p:txBody>
      </p:sp>
      <p:sp>
        <p:nvSpPr>
          <p:cNvPr id="9" name="Google Shape;379;p41"/>
          <p:cNvSpPr txBox="1">
            <a:spLocks/>
          </p:cNvSpPr>
          <p:nvPr/>
        </p:nvSpPr>
        <p:spPr bwMode="auto">
          <a:xfrm>
            <a:off x="1066800" y="152400"/>
            <a:ext cx="6862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rmAutofit fontScale="90000"/>
          </a:bodyPr>
          <a:lstStyle>
            <a:lvl1pPr algn="r" defTabSz="457200" rtl="0" eaLnBrk="0" fontAlgn="base" hangingPunct="0">
              <a:spcBef>
                <a:spcPct val="0"/>
              </a:spcBef>
              <a:spcAft>
                <a:spcPct val="0"/>
              </a:spcAft>
              <a:defRPr sz="5400" kern="1200">
                <a:solidFill>
                  <a:schemeClr val="accent1">
                    <a:lumMod val="50000"/>
                  </a:schemeClr>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spcAft>
                <a:spcPts val="0"/>
              </a:spcAft>
              <a:buClr>
                <a:schemeClr val="lt1"/>
              </a:buClr>
              <a:buSzPct val="100000"/>
              <a:buFont typeface="Calibri"/>
              <a:buNone/>
            </a:pPr>
            <a:r>
              <a:rPr lang="en-US" dirty="0"/>
              <a:t>Where are we at today?</a:t>
            </a:r>
          </a:p>
        </p:txBody>
      </p:sp>
      <p:pic>
        <p:nvPicPr>
          <p:cNvPr id="10" name="Google Shape;380;p41"/>
          <p:cNvPicPr preferRelativeResize="0"/>
          <p:nvPr/>
        </p:nvPicPr>
        <p:blipFill rotWithShape="1">
          <a:blip r:embed="rId3">
            <a:alphaModFix/>
          </a:blip>
          <a:srcRect/>
          <a:stretch/>
        </p:blipFill>
        <p:spPr>
          <a:xfrm>
            <a:off x="762000" y="1447800"/>
            <a:ext cx="2944439" cy="3811513"/>
          </a:xfrm>
          <a:prstGeom prst="rect">
            <a:avLst/>
          </a:prstGeom>
          <a:noFill/>
          <a:ln>
            <a:noFill/>
          </a:ln>
        </p:spPr>
      </p:pic>
      <p:pic>
        <p:nvPicPr>
          <p:cNvPr id="11" name="Google Shape;381;p41"/>
          <p:cNvPicPr preferRelativeResize="0"/>
          <p:nvPr/>
        </p:nvPicPr>
        <p:blipFill rotWithShape="1">
          <a:blip r:embed="rId4">
            <a:alphaModFix/>
          </a:blip>
          <a:srcRect/>
          <a:stretch/>
        </p:blipFill>
        <p:spPr>
          <a:xfrm>
            <a:off x="4372628" y="1393971"/>
            <a:ext cx="4056345" cy="1738954"/>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4756" y="3388489"/>
            <a:ext cx="3886200" cy="208009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5593795"/>
            <a:ext cx="2590800" cy="113995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1" y="5498850"/>
            <a:ext cx="2057400" cy="1242204"/>
          </a:xfrm>
          <a:prstGeom prst="rect">
            <a:avLst/>
          </a:prstGeom>
        </p:spPr>
      </p:pic>
    </p:spTree>
    <p:extLst>
      <p:ext uri="{BB962C8B-B14F-4D97-AF65-F5344CB8AC3E}">
        <p14:creationId xmlns:p14="http://schemas.microsoft.com/office/powerpoint/2010/main" val="3710573400"/>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775F55"/>
      </a:dk2>
      <a:lt2>
        <a:srgbClr val="EBDDC3"/>
      </a:lt2>
      <a:accent1>
        <a:srgbClr val="94B6D2"/>
      </a:accent1>
      <a:accent2>
        <a:srgbClr val="FFFFFF"/>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7D0B2FAF17A04D9775C908B4B13F1A" ma:contentTypeVersion="7" ma:contentTypeDescription="Create a new document." ma:contentTypeScope="" ma:versionID="ed08ffd30e2304f4e983857519c24bc0">
  <xsd:schema xmlns:xsd="http://www.w3.org/2001/XMLSchema" xmlns:xs="http://www.w3.org/2001/XMLSchema" xmlns:p="http://schemas.microsoft.com/office/2006/metadata/properties" xmlns:ns2="86a8ec74-36b6-4985-b8ae-db0ce0781b4e" targetNamespace="http://schemas.microsoft.com/office/2006/metadata/properties" ma:root="true" ma:fieldsID="941bc88e69df97412cd5369472ec90f2" ns2:_="">
    <xsd:import namespace="86a8ec74-36b6-4985-b8ae-db0ce0781b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a8ec74-36b6-4985-b8ae-db0ce0781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FF1BD5-70B3-4406-97DA-A86BA843631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6a8ec74-36b6-4985-b8ae-db0ce0781b4e"/>
    <ds:schemaRef ds:uri="http://www.w3.org/XML/1998/namespace"/>
  </ds:schemaRefs>
</ds:datastoreItem>
</file>

<file path=customXml/itemProps2.xml><?xml version="1.0" encoding="utf-8"?>
<ds:datastoreItem xmlns:ds="http://schemas.openxmlformats.org/officeDocument/2006/customXml" ds:itemID="{11A124FE-D4D2-4F4F-A362-DD3372B10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a8ec74-36b6-4985-b8ae-db0ce0781b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E26475-1E2F-4ED7-8947-9823C6E41B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1558</TotalTime>
  <Words>1929</Words>
  <Application>Microsoft Office PowerPoint</Application>
  <PresentationFormat>On-screen Show (4:3)</PresentationFormat>
  <Paragraphs>278</Paragraphs>
  <Slides>33</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Roboto</vt:lpstr>
      <vt:lpstr>Trebuchet MS</vt:lpstr>
      <vt:lpstr>Wingdings</vt:lpstr>
      <vt:lpstr>Wingdings 3</vt:lpstr>
      <vt:lpstr>Facet</vt:lpstr>
      <vt:lpstr>Aging Infrastructure: Budget and Insurance Implications</vt:lpstr>
      <vt:lpstr>PowerPoint Presentation</vt:lpstr>
      <vt:lpstr>PowerPoint Presentation</vt:lpstr>
      <vt:lpstr>PowerPoint Presentation</vt:lpstr>
      <vt:lpstr>PowerPoint Presentation</vt:lpstr>
      <vt:lpstr>PowerPoint Presentation</vt:lpstr>
      <vt:lpstr>CAI’s Surfside Response:  CIRMS Task Force</vt:lpstr>
      <vt:lpstr>CAI’s Surfside Response:  CIRMS Task Force Findings </vt:lpstr>
      <vt:lpstr>PowerPoint Presentation</vt:lpstr>
      <vt:lpstr>What is a Reserve Study?</vt:lpstr>
      <vt:lpstr>A Capital Reserve Study is not the same thing as a Preventative Maintenance Plan </vt:lpstr>
      <vt:lpstr>Do reserve studies ensure we can avoid what happened at Surfside? </vt:lpstr>
      <vt:lpstr>PowerPoint Presentation</vt:lpstr>
      <vt:lpstr>How do we ensure we are properly managing our property?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   How are insurance companies underwriting in today’s  market?</vt:lpstr>
      <vt:lpstr>Property values</vt:lpstr>
      <vt:lpstr>PowerPoint Presentation</vt:lpstr>
      <vt:lpstr>2022 Premium indications starting at $198,000!</vt:lpstr>
      <vt:lpstr>PowerPoint Presentation</vt:lpstr>
      <vt:lpstr>PowerPoint Presentation</vt:lpstr>
      <vt:lpstr>Best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Point: Aging Infrastructure”</dc:title>
  <dc:creator>Jessica Knutsen</dc:creator>
  <cp:lastModifiedBy>Michelle Baldry</cp:lastModifiedBy>
  <cp:revision>34</cp:revision>
  <dcterms:created xsi:type="dcterms:W3CDTF">2022-07-13T16:32:37Z</dcterms:created>
  <dcterms:modified xsi:type="dcterms:W3CDTF">2022-09-29T02:30:38Z</dcterms:modified>
</cp:coreProperties>
</file>