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600" r:id="rId5"/>
    <p:sldId id="955" r:id="rId6"/>
    <p:sldId id="601" r:id="rId7"/>
    <p:sldId id="602" r:id="rId8"/>
    <p:sldId id="658" r:id="rId9"/>
    <p:sldId id="655" r:id="rId10"/>
    <p:sldId id="656" r:id="rId11"/>
    <p:sldId id="659" r:id="rId12"/>
    <p:sldId id="662" r:id="rId13"/>
    <p:sldId id="603" r:id="rId14"/>
    <p:sldId id="256" r:id="rId15"/>
    <p:sldId id="657" r:id="rId16"/>
    <p:sldId id="259" r:id="rId17"/>
    <p:sldId id="604" r:id="rId18"/>
    <p:sldId id="258" r:id="rId19"/>
    <p:sldId id="605" r:id="rId20"/>
    <p:sldId id="661" r:id="rId21"/>
    <p:sldId id="956" r:id="rId22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CDC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8" autoAdjust="0"/>
    <p:restoredTop sz="93925" autoAdjust="0"/>
  </p:normalViewPr>
  <p:slideViewPr>
    <p:cSldViewPr>
      <p:cViewPr varScale="1">
        <p:scale>
          <a:sx n="107" d="100"/>
          <a:sy n="107" d="100"/>
        </p:scale>
        <p:origin x="17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464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pPr>
              <a:defRPr/>
            </a:pPr>
            <a:fld id="{47A48430-44C6-4250-ABEA-07C435A90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1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pPr>
              <a:defRPr/>
            </a:pPr>
            <a:fld id="{6C73AE4F-5B9E-4151-BBFF-3760F2871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54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9907E-225D-4BE7-851F-15199E26FA0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7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4F7B5-0E2A-4C5D-AF2E-F3469E770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C9A49-F0C9-43C9-A233-319AF0DABA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76E2F-8C55-450C-9B42-C8E6E68E3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317F3-5CF9-4649-AB5B-4D5D3B7024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65513-BCB0-4121-88F6-6C94CE75A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09E0-7F97-4EE9-916D-12D28169F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EB491-6905-4891-821C-54C68AD68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6E0BA-D267-4551-A5D9-72075FBFB8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6D62-5C6C-4389-9C07-9BAD5F70D5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96E53-AA24-43BE-90AD-19FD88239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CCA4D-7922-4650-805D-B19171FAEC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7836BDEF-923A-4C2B-8E51-4475D2B14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0722" y="2362201"/>
            <a:ext cx="8762555" cy="2430008"/>
            <a:chOff x="310" y="1741"/>
            <a:chExt cx="5140" cy="728"/>
          </a:xfrm>
        </p:grpSpPr>
        <p:sp>
          <p:nvSpPr>
            <p:cNvPr id="6150" name="Rectangle 9"/>
            <p:cNvSpPr>
              <a:spLocks noChangeArrowheads="1"/>
            </p:cNvSpPr>
            <p:nvPr/>
          </p:nvSpPr>
          <p:spPr bwMode="auto">
            <a:xfrm>
              <a:off x="645" y="1814"/>
              <a:ext cx="4693" cy="6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151" name="Text Box 2"/>
            <p:cNvSpPr txBox="1">
              <a:spLocks noChangeArrowheads="1"/>
            </p:cNvSpPr>
            <p:nvPr/>
          </p:nvSpPr>
          <p:spPr bwMode="auto">
            <a:xfrm>
              <a:off x="310" y="1741"/>
              <a:ext cx="5140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sz="4000" b="1" i="0" dirty="0">
                <a:solidFill>
                  <a:schemeClr val="accent2"/>
                </a:solidFill>
                <a:latin typeface="Calibri" panose="020F0502020204030204" pitchFamily="34" charset="0"/>
              </a:endParaRPr>
            </a:p>
            <a:p>
              <a:r>
                <a:rPr lang="en-US" sz="4000" b="1" i="0" dirty="0">
                  <a:solidFill>
                    <a:schemeClr val="accent2"/>
                  </a:solidFill>
                  <a:latin typeface="Calibri" panose="020F0502020204030204" pitchFamily="34" charset="0"/>
                </a:rPr>
                <a:t>DC Collections Best Practices</a:t>
              </a:r>
            </a:p>
            <a:p>
              <a:r>
                <a:rPr lang="en-US" sz="4000" b="1" i="0">
                  <a:solidFill>
                    <a:schemeClr val="accent2"/>
                  </a:solidFill>
                  <a:latin typeface="Calibri" panose="020F0502020204030204" pitchFamily="34" charset="0"/>
                </a:rPr>
                <a:t>&amp; Remedies </a:t>
              </a:r>
              <a:endParaRPr lang="en-US" sz="4000" b="1" i="0" dirty="0">
                <a:solidFill>
                  <a:schemeClr val="accent2"/>
                </a:solidFill>
                <a:latin typeface="Calibri" panose="020F0502020204030204" pitchFamily="34" charset="0"/>
              </a:endParaRPr>
            </a:p>
            <a:p>
              <a:r>
                <a:rPr lang="en-US" sz="3200" b="1" dirty="0">
                  <a:solidFill>
                    <a:schemeClr val="accent2"/>
                  </a:solidFill>
                  <a:latin typeface="Calibri" panose="020F0502020204030204" pitchFamily="34" charset="0"/>
                </a:rPr>
                <a:t>Legal and Non-Legal</a:t>
              </a:r>
              <a:endParaRPr lang="en-US" sz="3200" dirty="0">
                <a:solidFill>
                  <a:schemeClr val="accent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058408" y="4793351"/>
            <a:ext cx="70271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u="sng" dirty="0">
                <a:latin typeface="Calibri" panose="020F0502020204030204" pitchFamily="34" charset="0"/>
              </a:rPr>
              <a:t>Presenters: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Brad M. Barna &amp; Dan D. Blom</a:t>
            </a:r>
          </a:p>
          <a:p>
            <a:r>
              <a:rPr lang="en-US" b="1" dirty="0">
                <a:latin typeface="Calibri" panose="020F0502020204030204" pitchFamily="34" charset="0"/>
              </a:rPr>
              <a:t>Chadwick, Washington, Moriarty, Elmore &amp; Bunn, P.C.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524000" y="2057400"/>
            <a:ext cx="6629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EJF Board Learning Series – February 16, 2023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14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0681" y="474279"/>
            <a:ext cx="34290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01379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3037" y="1070876"/>
            <a:ext cx="9120963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latin typeface="Calibri" panose="020F0502020204030204" pitchFamily="34" charset="0"/>
              </a:rPr>
              <a:t>Importance of Liens </a:t>
            </a:r>
          </a:p>
          <a:p>
            <a:pPr marL="9144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Secure Debt Against the Lot/Unit</a:t>
            </a:r>
          </a:p>
          <a:p>
            <a:pPr marL="9144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Can trigger payment when Lot/Unit is sold or refinanced </a:t>
            </a:r>
          </a:p>
          <a:p>
            <a:pPr marL="9144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Lien priority – timing of lien puts Association in line to be paid</a:t>
            </a:r>
          </a:p>
          <a:p>
            <a:pPr marL="9144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DC has automatic lien and “</a:t>
            </a:r>
            <a:r>
              <a:rPr lang="en-US" sz="2000" i="0" dirty="0" err="1">
                <a:latin typeface="Calibri" panose="020F0502020204030204" pitchFamily="34" charset="0"/>
              </a:rPr>
              <a:t>superlien</a:t>
            </a:r>
            <a:r>
              <a:rPr lang="en-US" sz="2000" i="0" dirty="0">
                <a:latin typeface="Calibri" panose="020F0502020204030204" pitchFamily="34" charset="0"/>
              </a:rPr>
              <a:t>” for most recent 6 months of condo assessments</a:t>
            </a:r>
          </a:p>
          <a:p>
            <a:pPr marL="9144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Survives bankruptcy (generally) and can make association secured creditor in Chapter 13 (payment plan) bankruptcy case</a:t>
            </a:r>
          </a:p>
          <a:p>
            <a:pPr marL="9144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May be foreclosed on by Association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latin typeface="Calibri" panose="020F0502020204030204" pitchFamily="34" charset="0"/>
              </a:rPr>
              <a:t>Deadlines</a:t>
            </a:r>
            <a:r>
              <a:rPr lang="en-US" sz="3000" b="1" i="0" dirty="0">
                <a:latin typeface="Calibri" panose="020F0502020204030204" pitchFamily="34" charset="0"/>
              </a:rPr>
              <a:t> </a:t>
            </a:r>
            <a:endParaRPr lang="en-US" sz="3000" i="0" dirty="0">
              <a:latin typeface="Calibri" panose="020F0502020204030204" pitchFamily="34" charset="0"/>
            </a:endParaRPr>
          </a:p>
          <a:p>
            <a:pPr marL="9144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latin typeface="Calibri" panose="020F0502020204030204" pitchFamily="34" charset="0"/>
              </a:rPr>
              <a:t>DC Condominiums</a:t>
            </a:r>
            <a:r>
              <a:rPr lang="en-US" i="0" dirty="0">
                <a:latin typeface="Calibri" panose="020F0502020204030204" pitchFamily="34" charset="0"/>
              </a:rPr>
              <a:t> – Condominium Act, Sec. 42-1903.13 – liens   may be enforced back for 3 years (not counting March 11, 2020 to September 30, 2022 due to COVID restrictions)</a:t>
            </a:r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1243807" y="154813"/>
            <a:ext cx="6656386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i="0" u="sng" dirty="0">
                <a:solidFill>
                  <a:schemeClr val="tx2"/>
                </a:solidFill>
                <a:latin typeface="Calibri" panose="020F0502020204030204" pitchFamily="34" charset="0"/>
              </a:rPr>
              <a:t>Securing Debt: Assessment Liens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32677"/>
            <a:ext cx="2514600" cy="13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6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>
            <a:extLst>
              <a:ext uri="{FF2B5EF4-FFF2-40B4-BE49-F238E27FC236}">
                <a16:creationId xmlns:a16="http://schemas.microsoft.com/office/drawing/2014/main" id="{E283B703-EF06-8826-479B-C18DBF630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724466"/>
            <a:ext cx="3124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Debtor Account Referred to Counsel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AE9451-7E27-2F91-FE90-97617507B2C3}"/>
              </a:ext>
            </a:extLst>
          </p:cNvPr>
          <p:cNvCxnSpPr/>
          <p:nvPr/>
        </p:nvCxnSpPr>
        <p:spPr>
          <a:xfrm rot="5400000">
            <a:off x="4304507" y="1193006"/>
            <a:ext cx="228600" cy="158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Box 7">
            <a:extLst>
              <a:ext uri="{FF2B5EF4-FFF2-40B4-BE49-F238E27FC236}">
                <a16:creationId xmlns:a16="http://schemas.microsoft.com/office/drawing/2014/main" id="{E0963D72-9DAD-B2CB-47EA-7AA3E0A7C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320800"/>
            <a:ext cx="373380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Ownership/unit title verified; bankruptcy records searched; confirm accounting</a:t>
            </a:r>
            <a:endParaRPr lang="en-US" altLang="en-US" sz="1200" dirty="0"/>
          </a:p>
        </p:txBody>
      </p:sp>
      <p:sp>
        <p:nvSpPr>
          <p:cNvPr id="2053" name="TextBox 10">
            <a:extLst>
              <a:ext uri="{FF2B5EF4-FFF2-40B4-BE49-F238E27FC236}">
                <a16:creationId xmlns:a16="http://schemas.microsoft.com/office/drawing/2014/main" id="{370A7666-9923-7A34-308A-BA2088CAB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3" y="2182813"/>
            <a:ext cx="3729037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FDCPA Validation Notice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 </a:t>
            </a:r>
            <a:r>
              <a:rPr lang="en-US" altLang="en-US" sz="1200" dirty="0"/>
              <a:t>(giving 30 days to dispute before additional legal action)</a:t>
            </a:r>
          </a:p>
        </p:txBody>
      </p:sp>
      <p:sp>
        <p:nvSpPr>
          <p:cNvPr id="2054" name="TextBox 12">
            <a:extLst>
              <a:ext uri="{FF2B5EF4-FFF2-40B4-BE49-F238E27FC236}">
                <a16:creationId xmlns:a16="http://schemas.microsoft.com/office/drawing/2014/main" id="{2B97D7E2-F757-2579-FD6B-0E9445F4E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95725"/>
            <a:ext cx="36576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Assessment Lien </a:t>
            </a:r>
            <a:r>
              <a:rPr lang="en-US" altLang="en-US" sz="1600" u="sng" dirty="0"/>
              <a:t>prepared</a:t>
            </a:r>
            <a:r>
              <a:rPr lang="en-US" altLang="en-US" sz="1600" dirty="0"/>
              <a:t>, signed by President and </a:t>
            </a:r>
            <a:r>
              <a:rPr lang="en-US" altLang="en-US" sz="1600" u="sng" dirty="0"/>
              <a:t>filed</a:t>
            </a:r>
            <a:r>
              <a:rPr lang="en-US" altLang="en-US" sz="1600" dirty="0"/>
              <a:t> with the DC Recorder of Deeds (if owner does not pay)</a:t>
            </a:r>
          </a:p>
        </p:txBody>
      </p:sp>
      <p:sp>
        <p:nvSpPr>
          <p:cNvPr id="2055" name="TextBox 14">
            <a:extLst>
              <a:ext uri="{FF2B5EF4-FFF2-40B4-BE49-F238E27FC236}">
                <a16:creationId xmlns:a16="http://schemas.microsoft.com/office/drawing/2014/main" id="{4B02FE80-BD06-F9C6-449E-FF2C7FC1F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82296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Assessment Collection Process – District of Columbia</a:t>
            </a:r>
          </a:p>
        </p:txBody>
      </p:sp>
      <p:sp>
        <p:nvSpPr>
          <p:cNvPr id="2056" name="TextBox 16">
            <a:extLst>
              <a:ext uri="{FF2B5EF4-FFF2-40B4-BE49-F238E27FC236}">
                <a16:creationId xmlns:a16="http://schemas.microsoft.com/office/drawing/2014/main" id="{6C55F579-6A4E-610F-38D8-70142FB5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005388"/>
            <a:ext cx="373062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Military status confirmed; lawsuit affidavit prepared and signed by President</a:t>
            </a:r>
          </a:p>
        </p:txBody>
      </p:sp>
      <p:sp>
        <p:nvSpPr>
          <p:cNvPr id="2058" name="TextBox 10">
            <a:extLst>
              <a:ext uri="{FF2B5EF4-FFF2-40B4-BE49-F238E27FC236}">
                <a16:creationId xmlns:a16="http://schemas.microsoft.com/office/drawing/2014/main" id="{9DE1060B-9506-695F-9B1A-3D57502E7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27363"/>
            <a:ext cx="3657600" cy="5857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Lien Warning Letter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</a:t>
            </a:r>
            <a:r>
              <a:rPr lang="en-US" altLang="en-US" sz="1200"/>
              <a:t>(giving 10 days to pay before filing lien)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CAAF3A-1C91-ACBB-4F54-E3DD0BA3A277}"/>
              </a:ext>
            </a:extLst>
          </p:cNvPr>
          <p:cNvCxnSpPr/>
          <p:nvPr/>
        </p:nvCxnSpPr>
        <p:spPr>
          <a:xfrm rot="5400000">
            <a:off x="4304507" y="2028031"/>
            <a:ext cx="228600" cy="158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884B19-7BA5-0D45-22FB-9A49BDDC9E07}"/>
              </a:ext>
            </a:extLst>
          </p:cNvPr>
          <p:cNvCxnSpPr/>
          <p:nvPr/>
        </p:nvCxnSpPr>
        <p:spPr>
          <a:xfrm rot="5400000">
            <a:off x="4304507" y="4839494"/>
            <a:ext cx="228600" cy="158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364375-727B-644A-FCE8-5BE78E549593}"/>
              </a:ext>
            </a:extLst>
          </p:cNvPr>
          <p:cNvCxnSpPr>
            <a:cxnSpLocks/>
          </p:cNvCxnSpPr>
          <p:nvPr/>
        </p:nvCxnSpPr>
        <p:spPr>
          <a:xfrm flipH="1">
            <a:off x="4418013" y="5599113"/>
            <a:ext cx="1587" cy="64928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89A770-BAF3-56F5-1E17-6465932F3156}"/>
              </a:ext>
            </a:extLst>
          </p:cNvPr>
          <p:cNvCxnSpPr/>
          <p:nvPr/>
        </p:nvCxnSpPr>
        <p:spPr>
          <a:xfrm rot="5400000">
            <a:off x="4304507" y="3756819"/>
            <a:ext cx="228600" cy="158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BB38FD-844C-070F-FC31-5FD22BB83DA0}"/>
              </a:ext>
            </a:extLst>
          </p:cNvPr>
          <p:cNvCxnSpPr/>
          <p:nvPr/>
        </p:nvCxnSpPr>
        <p:spPr>
          <a:xfrm rot="5400000">
            <a:off x="4304507" y="2924969"/>
            <a:ext cx="228600" cy="158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2736D9D-73A6-6EBE-3447-5BD364F8F6E7}"/>
              </a:ext>
            </a:extLst>
          </p:cNvPr>
          <p:cNvSpPr/>
          <p:nvPr/>
        </p:nvSpPr>
        <p:spPr>
          <a:xfrm>
            <a:off x="2932906" y="5904706"/>
            <a:ext cx="2970213" cy="73818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(See next page for court procedures)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02573" y="1295400"/>
            <a:ext cx="8402676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0" dirty="0"/>
              <a:t> </a:t>
            </a:r>
            <a:r>
              <a:rPr lang="en-US" i="0" dirty="0">
                <a:latin typeface="Calibri" panose="020F0502020204030204" pitchFamily="34" charset="0"/>
              </a:rPr>
              <a:t>Formal proceeding filed in court of law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 Typically filed in DC Small Claims Division, but that has a $10k limit; DC Superior Court for amounts over $10k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 Goal: to obtain a monetary judgment that gives association right to garnish/attach assets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Collection of Attorneys’ Fees?</a:t>
            </a:r>
          </a:p>
          <a:p>
            <a:pPr marL="9144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Declaration/Bylaws</a:t>
            </a:r>
          </a:p>
          <a:p>
            <a:pPr marL="9144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Statutory Authority</a:t>
            </a:r>
          </a:p>
          <a:p>
            <a:pPr marL="1371600" lvl="2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Condo Act</a:t>
            </a:r>
          </a:p>
          <a:p>
            <a:pPr marL="1371600" lvl="2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Potentially now limited to 15%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Judgment survives foreclosure</a:t>
            </a:r>
          </a:p>
          <a:p>
            <a:pPr algn="l"/>
            <a:r>
              <a:rPr lang="en-US" sz="3200" i="0" dirty="0">
                <a:latin typeface="Calibri" panose="020F0502020204030204" pitchFamily="34" charset="0"/>
              </a:rPr>
              <a:t>	</a:t>
            </a:r>
            <a:endParaRPr lang="en-US" sz="3200" b="1" i="0" dirty="0">
              <a:latin typeface="Calibri" panose="020F0502020204030204" pitchFamily="34" charset="0"/>
            </a:endParaRPr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1828800" y="457200"/>
            <a:ext cx="57419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i="0" u="sng" dirty="0">
                <a:solidFill>
                  <a:schemeClr val="tx2"/>
                </a:solidFill>
                <a:latin typeface="Calibri" panose="020F0502020204030204" pitchFamily="34" charset="0"/>
              </a:rPr>
              <a:t>Filing Suit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9" y="177800"/>
            <a:ext cx="3201382" cy="111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91" y="3886200"/>
            <a:ext cx="2922992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655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93C69-E321-8E98-7621-41F997BDBEDE}"/>
              </a:ext>
            </a:extLst>
          </p:cNvPr>
          <p:cNvSpPr/>
          <p:nvPr/>
        </p:nvSpPr>
        <p:spPr>
          <a:xfrm>
            <a:off x="1219200" y="304800"/>
            <a:ext cx="3124200" cy="1143000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Small Claims Court</a:t>
            </a:r>
          </a:p>
          <a:p>
            <a:pPr algn="ctr">
              <a:defRPr/>
            </a:pPr>
            <a:r>
              <a:rPr lang="en-US" dirty="0"/>
              <a:t>(Principal Balance is $10K or Less)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2B9131-C9DC-387A-C0A4-834166FB5BFA}"/>
              </a:ext>
            </a:extLst>
          </p:cNvPr>
          <p:cNvSpPr/>
          <p:nvPr/>
        </p:nvSpPr>
        <p:spPr>
          <a:xfrm>
            <a:off x="4953000" y="304800"/>
            <a:ext cx="3124200" cy="11430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Superior Court</a:t>
            </a:r>
          </a:p>
          <a:p>
            <a:pPr algn="ctr">
              <a:defRPr/>
            </a:pPr>
            <a:r>
              <a:rPr lang="en-US" dirty="0"/>
              <a:t>(Principal Balance is $10K or more)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707976-735E-EAA2-AA0C-FA9C76CB8EE7}"/>
              </a:ext>
            </a:extLst>
          </p:cNvPr>
          <p:cNvSpPr/>
          <p:nvPr/>
        </p:nvSpPr>
        <p:spPr>
          <a:xfrm>
            <a:off x="3276600" y="1752599"/>
            <a:ext cx="2667000" cy="126047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en-US" sz="1400" dirty="0"/>
              <a:t>Service of Process: (i) Personally or Substituted (using a PPS who notes GPS location) or (ii) Certified Mail but must have legible signature of a Defendant;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0B6F8C-50A5-74AF-78BA-6A74084915C5}"/>
              </a:ext>
            </a:extLst>
          </p:cNvPr>
          <p:cNvSpPr/>
          <p:nvPr/>
        </p:nvSpPr>
        <p:spPr>
          <a:xfrm>
            <a:off x="609600" y="2286000"/>
            <a:ext cx="1752600" cy="5334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Initial Hearing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147854-6769-725B-8048-1C959311BFD7}"/>
              </a:ext>
            </a:extLst>
          </p:cNvPr>
          <p:cNvSpPr/>
          <p:nvPr/>
        </p:nvSpPr>
        <p:spPr>
          <a:xfrm>
            <a:off x="6324600" y="2819400"/>
            <a:ext cx="2057400" cy="609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Scheduling Conference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805702-D24C-42CF-BC9D-0BC9722CE833}"/>
              </a:ext>
            </a:extLst>
          </p:cNvPr>
          <p:cNvSpPr/>
          <p:nvPr/>
        </p:nvSpPr>
        <p:spPr>
          <a:xfrm>
            <a:off x="381000" y="3886200"/>
            <a:ext cx="1524000" cy="609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Mediation (mandatory)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15540AC-5D32-0BA7-6137-347F2CC62A9F}"/>
              </a:ext>
            </a:extLst>
          </p:cNvPr>
          <p:cNvCxnSpPr>
            <a:cxnSpLocks/>
          </p:cNvCxnSpPr>
          <p:nvPr/>
        </p:nvCxnSpPr>
        <p:spPr>
          <a:xfrm flipH="1">
            <a:off x="2049463" y="1987550"/>
            <a:ext cx="1227137" cy="26511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133D3E6-36B1-96DA-E8BC-1B5B32B257BE}"/>
              </a:ext>
            </a:extLst>
          </p:cNvPr>
          <p:cNvCxnSpPr>
            <a:cxnSpLocks/>
          </p:cNvCxnSpPr>
          <p:nvPr/>
        </p:nvCxnSpPr>
        <p:spPr>
          <a:xfrm>
            <a:off x="5943600" y="2057400"/>
            <a:ext cx="838200" cy="7620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5B5BCD-CFB7-276A-8F4B-0F39CBDF3EBA}"/>
              </a:ext>
            </a:extLst>
          </p:cNvPr>
          <p:cNvCxnSpPr>
            <a:cxnSpLocks/>
          </p:cNvCxnSpPr>
          <p:nvPr/>
        </p:nvCxnSpPr>
        <p:spPr>
          <a:xfrm flipH="1">
            <a:off x="914400" y="2819400"/>
            <a:ext cx="228600" cy="10668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TextBox 34">
            <a:extLst>
              <a:ext uri="{FF2B5EF4-FFF2-40B4-BE49-F238E27FC236}">
                <a16:creationId xmlns:a16="http://schemas.microsoft.com/office/drawing/2014/main" id="{1C6FFECB-886C-3419-62D0-A9E642739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17850"/>
            <a:ext cx="1470025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Defendant appears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3AB864-0BB5-CB0B-4CBA-848CCA39F897}"/>
              </a:ext>
            </a:extLst>
          </p:cNvPr>
          <p:cNvSpPr/>
          <p:nvPr/>
        </p:nvSpPr>
        <p:spPr>
          <a:xfrm>
            <a:off x="2870200" y="3522663"/>
            <a:ext cx="1684338" cy="126047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Motion for Default (only if the Court is satisfied with service)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F3A8C18-11B3-20DE-4252-BCAC7F232262}"/>
              </a:ext>
            </a:extLst>
          </p:cNvPr>
          <p:cNvCxnSpPr>
            <a:cxnSpLocks/>
          </p:cNvCxnSpPr>
          <p:nvPr/>
        </p:nvCxnSpPr>
        <p:spPr>
          <a:xfrm>
            <a:off x="1874838" y="2819400"/>
            <a:ext cx="1365250" cy="6096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TextBox 38">
            <a:extLst>
              <a:ext uri="{FF2B5EF4-FFF2-40B4-BE49-F238E27FC236}">
                <a16:creationId xmlns:a16="http://schemas.microsoft.com/office/drawing/2014/main" id="{3872018A-C31E-CB51-2D9A-1A33601F7DC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049463" y="3090863"/>
            <a:ext cx="1684337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/>
              <a:t>Defendant does NOT</a:t>
            </a:r>
          </a:p>
          <a:p>
            <a:r>
              <a:rPr lang="en-US" altLang="en-US" sz="1100"/>
              <a:t>appear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D15EA07-826A-C9D3-0DDF-E1F8FCE83041}"/>
              </a:ext>
            </a:extLst>
          </p:cNvPr>
          <p:cNvCxnSpPr/>
          <p:nvPr/>
        </p:nvCxnSpPr>
        <p:spPr>
          <a:xfrm>
            <a:off x="3276600" y="1447800"/>
            <a:ext cx="381000" cy="3048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8750B34-800A-08CA-FD03-6BF525D1626B}"/>
              </a:ext>
            </a:extLst>
          </p:cNvPr>
          <p:cNvCxnSpPr/>
          <p:nvPr/>
        </p:nvCxnSpPr>
        <p:spPr>
          <a:xfrm flipH="1">
            <a:off x="5486400" y="1447800"/>
            <a:ext cx="457200" cy="3048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F81403B-FD51-6C69-03C4-B611EC001646}"/>
              </a:ext>
            </a:extLst>
          </p:cNvPr>
          <p:cNvSpPr/>
          <p:nvPr/>
        </p:nvSpPr>
        <p:spPr>
          <a:xfrm>
            <a:off x="4259263" y="5105400"/>
            <a:ext cx="1387475" cy="4572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u="sng" dirty="0"/>
              <a:t>Ex Parte Proof </a:t>
            </a:r>
            <a:r>
              <a:rPr lang="en-US" sz="1400" b="1" dirty="0"/>
              <a:t>Hearing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DBCD1DF-E315-0A4D-2E9E-8386642502AA}"/>
              </a:ext>
            </a:extLst>
          </p:cNvPr>
          <p:cNvSpPr/>
          <p:nvPr/>
        </p:nvSpPr>
        <p:spPr>
          <a:xfrm>
            <a:off x="228600" y="4953000"/>
            <a:ext cx="1143000" cy="7937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Stipulated Agreement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9AF09A-1D30-14DA-33F2-0BC32A227518}"/>
              </a:ext>
            </a:extLst>
          </p:cNvPr>
          <p:cNvSpPr/>
          <p:nvPr/>
        </p:nvSpPr>
        <p:spPr>
          <a:xfrm>
            <a:off x="1568450" y="4953000"/>
            <a:ext cx="1258888" cy="7937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Trial (if parties cannot reach a settlement)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3951DEF-A6C5-BCE1-3CE6-7F605A1DB389}"/>
              </a:ext>
            </a:extLst>
          </p:cNvPr>
          <p:cNvCxnSpPr/>
          <p:nvPr/>
        </p:nvCxnSpPr>
        <p:spPr>
          <a:xfrm flipH="1">
            <a:off x="685800" y="4495800"/>
            <a:ext cx="228600" cy="4572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5D016F-A034-7A19-CB9D-79E3D868FEA9}"/>
              </a:ext>
            </a:extLst>
          </p:cNvPr>
          <p:cNvCxnSpPr>
            <a:cxnSpLocks/>
          </p:cNvCxnSpPr>
          <p:nvPr/>
        </p:nvCxnSpPr>
        <p:spPr>
          <a:xfrm>
            <a:off x="1676400" y="4495800"/>
            <a:ext cx="228600" cy="4572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BFBB4A7D-3478-F679-6BAE-3973453C318A}"/>
              </a:ext>
            </a:extLst>
          </p:cNvPr>
          <p:cNvSpPr/>
          <p:nvPr/>
        </p:nvSpPr>
        <p:spPr>
          <a:xfrm>
            <a:off x="4953000" y="3581400"/>
            <a:ext cx="1600200" cy="12192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No Answer Filed – Motion for Default (if the court is satisfied with service)</a:t>
            </a:r>
          </a:p>
          <a:p>
            <a:pPr algn="ctr">
              <a:defRPr/>
            </a:pPr>
            <a:endParaRPr lang="en-US" sz="14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3861915-8606-6041-6EE1-4B3B026D9A76}"/>
              </a:ext>
            </a:extLst>
          </p:cNvPr>
          <p:cNvSpPr/>
          <p:nvPr/>
        </p:nvSpPr>
        <p:spPr>
          <a:xfrm>
            <a:off x="6951662" y="3810000"/>
            <a:ext cx="1811338" cy="97313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Answer filed, case set for discovery, mediation, and trial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E5B434D-11D1-ABC3-8604-2396A5CE2146}"/>
              </a:ext>
            </a:extLst>
          </p:cNvPr>
          <p:cNvCxnSpPr>
            <a:cxnSpLocks/>
            <a:endCxn id="58" idx="0"/>
          </p:cNvCxnSpPr>
          <p:nvPr/>
        </p:nvCxnSpPr>
        <p:spPr>
          <a:xfrm flipH="1">
            <a:off x="5753100" y="3429000"/>
            <a:ext cx="600075" cy="1524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FA1F817-4DA5-C596-82E5-3117010630C3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7551738" y="3429000"/>
            <a:ext cx="305593" cy="3810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CAF4163-413B-7119-AE98-B03C663311E5}"/>
              </a:ext>
            </a:extLst>
          </p:cNvPr>
          <p:cNvCxnSpPr/>
          <p:nvPr/>
        </p:nvCxnSpPr>
        <p:spPr>
          <a:xfrm>
            <a:off x="4038600" y="4800600"/>
            <a:ext cx="381000" cy="3048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949B769-E58C-E2DA-93ED-6A5F623B23E9}"/>
              </a:ext>
            </a:extLst>
          </p:cNvPr>
          <p:cNvCxnSpPr/>
          <p:nvPr/>
        </p:nvCxnSpPr>
        <p:spPr>
          <a:xfrm flipH="1">
            <a:off x="5105400" y="4800600"/>
            <a:ext cx="320675" cy="3048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946E3F4E-6F1C-96BC-5893-2E8FA79417D2}"/>
              </a:ext>
            </a:extLst>
          </p:cNvPr>
          <p:cNvSpPr/>
          <p:nvPr/>
        </p:nvSpPr>
        <p:spPr>
          <a:xfrm>
            <a:off x="7521575" y="5105400"/>
            <a:ext cx="982663" cy="57467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Trial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8F53A14-6661-EA83-8918-83A2EB914D42}"/>
              </a:ext>
            </a:extLst>
          </p:cNvPr>
          <p:cNvSpPr/>
          <p:nvPr/>
        </p:nvSpPr>
        <p:spPr>
          <a:xfrm>
            <a:off x="3352800" y="6019800"/>
            <a:ext cx="2819400" cy="5334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Monetary Judgment 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4D2AB5B-D591-A967-FF41-9AF5B23599F2}"/>
              </a:ext>
            </a:extLst>
          </p:cNvPr>
          <p:cNvCxnSpPr>
            <a:stCxn id="50" idx="2"/>
          </p:cNvCxnSpPr>
          <p:nvPr/>
        </p:nvCxnSpPr>
        <p:spPr>
          <a:xfrm>
            <a:off x="4953000" y="5562600"/>
            <a:ext cx="0" cy="4572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2AAEB88-66AC-F866-4692-FE46B373F007}"/>
              </a:ext>
            </a:extLst>
          </p:cNvPr>
          <p:cNvCxnSpPr/>
          <p:nvPr/>
        </p:nvCxnSpPr>
        <p:spPr>
          <a:xfrm>
            <a:off x="2870200" y="5746750"/>
            <a:ext cx="787400" cy="27305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6811ADB-67A2-A993-F1C7-774DAF8956E7}"/>
              </a:ext>
            </a:extLst>
          </p:cNvPr>
          <p:cNvCxnSpPr>
            <a:cxnSpLocks/>
          </p:cNvCxnSpPr>
          <p:nvPr/>
        </p:nvCxnSpPr>
        <p:spPr>
          <a:xfrm flipH="1">
            <a:off x="6172200" y="5562600"/>
            <a:ext cx="1295400" cy="5334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44CE898-0717-A3F5-AD46-808BC868C96A}"/>
              </a:ext>
            </a:extLst>
          </p:cNvPr>
          <p:cNvCxnSpPr>
            <a:cxnSpLocks/>
            <a:stCxn id="59" idx="2"/>
          </p:cNvCxnSpPr>
          <p:nvPr/>
        </p:nvCxnSpPr>
        <p:spPr>
          <a:xfrm>
            <a:off x="7857331" y="4783138"/>
            <a:ext cx="257969" cy="32226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52400" y="1333411"/>
            <a:ext cx="8839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latin typeface="Calibri" panose="020F0502020204030204" pitchFamily="34" charset="0"/>
              </a:rPr>
              <a:t>Garnishments aka Writ of Attachment</a:t>
            </a:r>
          </a:p>
          <a:p>
            <a:pPr marL="914400" lvl="1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Wage Garnishment</a:t>
            </a:r>
          </a:p>
          <a:p>
            <a:pPr marL="1371600" lvl="2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Used to have employer </a:t>
            </a:r>
          </a:p>
          <a:p>
            <a:pPr lvl="2" algn="l">
              <a:spcAft>
                <a:spcPts val="600"/>
              </a:spcAft>
            </a:pPr>
            <a:r>
              <a:rPr lang="en-US" sz="2800" i="0" dirty="0">
                <a:latin typeface="Calibri" panose="020F0502020204030204" pitchFamily="34" charset="0"/>
              </a:rPr>
              <a:t>turn over wages of debtor</a:t>
            </a:r>
          </a:p>
          <a:p>
            <a:pPr marL="914400" lvl="1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Bank Account Garnishment </a:t>
            </a:r>
          </a:p>
          <a:p>
            <a:pPr marL="1371600" lvl="2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Used to have bank turn over money of debtor</a:t>
            </a:r>
          </a:p>
          <a:p>
            <a:pPr marL="914400" lvl="1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Rent Garnishment </a:t>
            </a:r>
          </a:p>
          <a:p>
            <a:pPr marL="1371600" lvl="2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Used to have tenant turnover rent payments to judgment creditor (Association)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latin typeface="Calibri" panose="020F0502020204030204" pitchFamily="34" charset="0"/>
              </a:rPr>
              <a:t>Debtor Interrogatories  </a:t>
            </a:r>
            <a:r>
              <a:rPr lang="en-US" sz="2800" i="0" dirty="0">
                <a:latin typeface="Calibri" panose="020F0502020204030204" pitchFamily="34" charset="0"/>
              </a:rPr>
              <a:t>- question debtor on assets; debtor may be compelled under threat of contempt</a:t>
            </a:r>
            <a:endParaRPr lang="en-US" sz="2800" b="1" i="0" dirty="0">
              <a:latin typeface="Calibri" panose="020F0502020204030204" pitchFamily="34" charset="0"/>
            </a:endParaRPr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569333" y="533400"/>
            <a:ext cx="788886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i="0" dirty="0">
                <a:solidFill>
                  <a:schemeClr val="tx2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	</a:t>
            </a:r>
            <a:r>
              <a:rPr lang="en-US" sz="3600" b="1" i="0" u="sng" dirty="0">
                <a:solidFill>
                  <a:schemeClr val="tx2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Post-Judgment Collections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08" y="2133600"/>
            <a:ext cx="3637892" cy="12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74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4">
            <a:extLst>
              <a:ext uri="{FF2B5EF4-FFF2-40B4-BE49-F238E27FC236}">
                <a16:creationId xmlns:a16="http://schemas.microsoft.com/office/drawing/2014/main" id="{7E966C9B-C501-1A39-3AB5-21597AA1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6248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Assessment Collection </a:t>
            </a:r>
            <a:r>
              <a:rPr lang="en-US" altLang="en-US" sz="2000"/>
              <a:t>(after judgment awarded)</a:t>
            </a:r>
          </a:p>
        </p:txBody>
      </p:sp>
      <p:sp>
        <p:nvSpPr>
          <p:cNvPr id="4099" name="TextBox 34">
            <a:extLst>
              <a:ext uri="{FF2B5EF4-FFF2-40B4-BE49-F238E27FC236}">
                <a16:creationId xmlns:a16="http://schemas.microsoft.com/office/drawing/2014/main" id="{8ED0F248-E54F-7247-9108-F192C9106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362200"/>
            <a:ext cx="50292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POST JUDGMENT COLLECTION ACTIVITY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(to actually recover funds)</a:t>
            </a:r>
            <a:endParaRPr lang="en-US" altLang="en-US" sz="1200" dirty="0"/>
          </a:p>
        </p:txBody>
      </p:sp>
      <p:cxnSp>
        <p:nvCxnSpPr>
          <p:cNvPr id="4100" name="Straight Arrow Connector 35">
            <a:extLst>
              <a:ext uri="{FF2B5EF4-FFF2-40B4-BE49-F238E27FC236}">
                <a16:creationId xmlns:a16="http://schemas.microsoft.com/office/drawing/2014/main" id="{B26A03D7-4694-30FE-B19B-FC52EAA4BE68}"/>
              </a:ext>
            </a:extLst>
          </p:cNvPr>
          <p:cNvCxnSpPr>
            <a:cxnSpLocks noChangeShapeType="1"/>
            <a:stCxn id="4104" idx="2"/>
            <a:endCxn id="4099" idx="0"/>
          </p:cNvCxnSpPr>
          <p:nvPr/>
        </p:nvCxnSpPr>
        <p:spPr bwMode="auto">
          <a:xfrm>
            <a:off x="4724400" y="1214438"/>
            <a:ext cx="0" cy="1147762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1" name="TextBox 36">
            <a:extLst>
              <a:ext uri="{FF2B5EF4-FFF2-40B4-BE49-F238E27FC236}">
                <a16:creationId xmlns:a16="http://schemas.microsoft.com/office/drawing/2014/main" id="{D2E784EA-AB5B-B211-4EE8-953F6E8CB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76600"/>
            <a:ext cx="2286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Wage Garnishment (Writ of Attachment)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(requires debtor’s employer to withhold portion of paycheck  and send to creditor until the judgment is satisfied)</a:t>
            </a:r>
          </a:p>
        </p:txBody>
      </p:sp>
      <p:cxnSp>
        <p:nvCxnSpPr>
          <p:cNvPr id="4102" name="Straight Arrow Connector 37">
            <a:extLst>
              <a:ext uri="{FF2B5EF4-FFF2-40B4-BE49-F238E27FC236}">
                <a16:creationId xmlns:a16="http://schemas.microsoft.com/office/drawing/2014/main" id="{80D945DA-FA5C-92C6-B1FA-3ADB4AA1BBE8}"/>
              </a:ext>
            </a:extLst>
          </p:cNvPr>
          <p:cNvCxnSpPr>
            <a:cxnSpLocks noChangeShapeType="1"/>
            <a:stCxn id="4106" idx="2"/>
            <a:endCxn id="4107" idx="0"/>
          </p:cNvCxnSpPr>
          <p:nvPr/>
        </p:nvCxnSpPr>
        <p:spPr bwMode="auto">
          <a:xfrm>
            <a:off x="3543300" y="4430713"/>
            <a:ext cx="952500" cy="217487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3BA8EC9-11A7-0B73-3257-FB61117E7121}"/>
              </a:ext>
            </a:extLst>
          </p:cNvPr>
          <p:cNvCxnSpPr/>
          <p:nvPr/>
        </p:nvCxnSpPr>
        <p:spPr>
          <a:xfrm rot="10800000" flipV="1">
            <a:off x="1905000" y="2971800"/>
            <a:ext cx="3048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39">
            <a:extLst>
              <a:ext uri="{FF2B5EF4-FFF2-40B4-BE49-F238E27FC236}">
                <a16:creationId xmlns:a16="http://schemas.microsoft.com/office/drawing/2014/main" id="{F94AB1B0-B4BE-BCC1-936C-2209C7687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838200"/>
            <a:ext cx="36576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MONEY JUDGMENT AWARDED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A5D1F1D-D921-3AEE-FFFE-AF410E6D8625}"/>
              </a:ext>
            </a:extLst>
          </p:cNvPr>
          <p:cNvCxnSpPr/>
          <p:nvPr/>
        </p:nvCxnSpPr>
        <p:spPr>
          <a:xfrm rot="16200000" flipH="1">
            <a:off x="7162800" y="2971800"/>
            <a:ext cx="2286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Box 65">
            <a:extLst>
              <a:ext uri="{FF2B5EF4-FFF2-40B4-BE49-F238E27FC236}">
                <a16:creationId xmlns:a16="http://schemas.microsoft.com/office/drawing/2014/main" id="{DDA0E6A7-33EC-2895-2E89-59F9E85B8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276600"/>
            <a:ext cx="1905000" cy="11541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Bank Garnishment </a:t>
            </a:r>
            <a:r>
              <a:rPr lang="en-US" altLang="en-US" sz="1100"/>
              <a:t>(bank required to freeze debtor account – condemnation order obtained and sent to the bank - $$ sent to creditor after order)</a:t>
            </a:r>
            <a:endParaRPr lang="en-US" altLang="en-US" sz="1100" u="sng"/>
          </a:p>
        </p:txBody>
      </p:sp>
      <p:sp>
        <p:nvSpPr>
          <p:cNvPr id="4107" name="TextBox 67">
            <a:extLst>
              <a:ext uri="{FF2B5EF4-FFF2-40B4-BE49-F238E27FC236}">
                <a16:creationId xmlns:a16="http://schemas.microsoft.com/office/drawing/2014/main" id="{5EC3AB98-105D-459D-8B40-5A4956E4A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48200"/>
            <a:ext cx="3657600" cy="1227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Note: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u="sng"/>
              <a:t>Garnishments</a:t>
            </a:r>
            <a:r>
              <a:rPr lang="en-US" altLang="en-US" sz="1200"/>
              <a:t> require that counsel have information regarding debtor’s employer, bank or tenant.  Sometimes we recommend </a:t>
            </a:r>
            <a:r>
              <a:rPr lang="en-US" altLang="en-US" sz="1200" u="sng"/>
              <a:t>private investigator</a:t>
            </a:r>
            <a:r>
              <a:rPr lang="en-US" altLang="en-US" sz="1200"/>
              <a:t> asset searches to determine this information (if we or client do not already have it)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3A7F2E5-210A-FA4B-28CC-07239C480A2A}"/>
              </a:ext>
            </a:extLst>
          </p:cNvPr>
          <p:cNvCxnSpPr>
            <a:cxnSpLocks/>
            <a:endCxn id="4106" idx="0"/>
          </p:cNvCxnSpPr>
          <p:nvPr/>
        </p:nvCxnSpPr>
        <p:spPr>
          <a:xfrm flipH="1">
            <a:off x="3543300" y="2971800"/>
            <a:ext cx="39688" cy="304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TextBox 82">
            <a:extLst>
              <a:ext uri="{FF2B5EF4-FFF2-40B4-BE49-F238E27FC236}">
                <a16:creationId xmlns:a16="http://schemas.microsoft.com/office/drawing/2014/main" id="{AB1A8204-156B-D802-E825-B4795DB37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276600"/>
            <a:ext cx="2209800" cy="11541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Oral Exam (Interrogatories)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 (debtor must come to court to testify under oath to attorney regarding all debtor’s assets and income) – info used to file wage, bank or rent garnishments</a:t>
            </a:r>
            <a:endParaRPr lang="en-US" altLang="en-US" sz="1400" b="1" u="sng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D48E3C2-280C-9064-662D-DFE232722E92}"/>
              </a:ext>
            </a:extLst>
          </p:cNvPr>
          <p:cNvCxnSpPr/>
          <p:nvPr/>
        </p:nvCxnSpPr>
        <p:spPr>
          <a:xfrm rot="5400000">
            <a:off x="5259387" y="3122613"/>
            <a:ext cx="303213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TextBox 44">
            <a:extLst>
              <a:ext uri="{FF2B5EF4-FFF2-40B4-BE49-F238E27FC236}">
                <a16:creationId xmlns:a16="http://schemas.microsoft.com/office/drawing/2014/main" id="{0DE1396B-EF2B-F8F2-4186-55A1A46A4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76600"/>
            <a:ext cx="1905000" cy="11541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Rent Garnishment </a:t>
            </a:r>
            <a:r>
              <a:rPr lang="en-US" altLang="en-US" sz="1100"/>
              <a:t>(tenant ordered to withhold rent payments , condemnation order obtained, $$ sent to creditor after order </a:t>
            </a:r>
            <a:endParaRPr lang="en-US" altLang="en-US" sz="1100" u="sng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2503AA5-095F-DA97-4444-369597AF7323}"/>
              </a:ext>
            </a:extLst>
          </p:cNvPr>
          <p:cNvCxnSpPr>
            <a:cxnSpLocks/>
          </p:cNvCxnSpPr>
          <p:nvPr/>
        </p:nvCxnSpPr>
        <p:spPr>
          <a:xfrm flipH="1">
            <a:off x="3962400" y="4419600"/>
            <a:ext cx="763588" cy="22701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532024D-E9CF-58B0-A4A6-0CFC61F17BD5}"/>
              </a:ext>
            </a:extLst>
          </p:cNvPr>
          <p:cNvCxnSpPr/>
          <p:nvPr/>
        </p:nvCxnSpPr>
        <p:spPr>
          <a:xfrm>
            <a:off x="2211388" y="4495800"/>
            <a:ext cx="455612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73">
            <a:extLst>
              <a:ext uri="{FF2B5EF4-FFF2-40B4-BE49-F238E27FC236}">
                <a16:creationId xmlns:a16="http://schemas.microsoft.com/office/drawing/2014/main" id="{68F1376C-A6AA-6DC2-DC48-E2A902E86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2514600" cy="14097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Note:  </a:t>
            </a:r>
            <a:endParaRPr lang="en-US" altLang="en-US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We usually resort to Interrogatories only if we do not have banking, job, or tenant information for a garnishment, since you lose the element of surprise by getting this information directly from debtor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299436C-CE86-E8ED-212F-13914E584F82}"/>
              </a:ext>
            </a:extLst>
          </p:cNvPr>
          <p:cNvCxnSpPr>
            <a:stCxn id="4109" idx="2"/>
          </p:cNvCxnSpPr>
          <p:nvPr/>
        </p:nvCxnSpPr>
        <p:spPr>
          <a:xfrm rot="5400000">
            <a:off x="7607300" y="4519613"/>
            <a:ext cx="215900" cy="381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02635" y="381000"/>
            <a:ext cx="853873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DC Foreclosure law is in a state of flux due to recent decisions by the DC Court of Appeals and changes in Condo Act (2017)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Can foreclose on “</a:t>
            </a:r>
            <a:r>
              <a:rPr lang="en-US" i="0" dirty="0" err="1">
                <a:latin typeface="Calibri" panose="020F0502020204030204" pitchFamily="34" charset="0"/>
              </a:rPr>
              <a:t>superlien</a:t>
            </a:r>
            <a:r>
              <a:rPr lang="en-US" i="0" dirty="0">
                <a:latin typeface="Calibri" panose="020F0502020204030204" pitchFamily="34" charset="0"/>
              </a:rPr>
              <a:t>” for most-recent 6 months of assessments, not subject to other liens, or for all amounts owed, but subject to senior liens, e.g., first deed of trust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Judicial or Non-judicial –</a:t>
            </a:r>
          </a:p>
          <a:p>
            <a:pPr marL="914400" lvl="1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Non-judicial typically done in very limited circumstances due to clash of Federal/state laws regarding debt collectors</a:t>
            </a:r>
          </a:p>
          <a:p>
            <a:pPr marL="914400" lvl="1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Judicial requires a full lawsuit in DC Superior Court against owner and all lienholders to obtain Order of Sale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Can be very costly for association – recommended for higher balances only</a:t>
            </a:r>
          </a:p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Not all properties are good candidate for foreclosure</a:t>
            </a:r>
          </a:p>
          <a:p>
            <a:pPr marL="914400" lvl="1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How much equity? Other liens?</a:t>
            </a:r>
          </a:p>
          <a:p>
            <a:pPr marL="914400" lvl="1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Title problems</a:t>
            </a:r>
          </a:p>
          <a:p>
            <a:pPr marL="914400" lvl="1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Marketability of lot/unit?</a:t>
            </a:r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2476500" y="-228600"/>
            <a:ext cx="4191000" cy="9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i="0" u="sng" dirty="0">
                <a:solidFill>
                  <a:schemeClr val="tx2"/>
                </a:solidFill>
                <a:latin typeface="Calibri" panose="020F0502020204030204" pitchFamily="34" charset="0"/>
              </a:rPr>
              <a:t>Foreclosure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608673"/>
            <a:ext cx="2331633" cy="12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36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C256-7D07-9FB3-FF23-C3CB3A47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53" y="0"/>
            <a:ext cx="8810846" cy="1143000"/>
          </a:xfrm>
        </p:spPr>
        <p:txBody>
          <a:bodyPr/>
          <a:lstStyle/>
          <a:p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Collection Best Practices: Top 5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C0649-553F-75AC-711F-D1ECC5079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53" y="1010092"/>
            <a:ext cx="8887047" cy="5695508"/>
          </a:xfrm>
        </p:spPr>
        <p:txBody>
          <a:bodyPr/>
          <a:lstStyle/>
          <a:p>
            <a:pPr marL="514350" indent="-514350">
              <a:buAutoNum type="arabicParenBoth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Adopt Collections Resolution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AND FOLLOW IT</a:t>
            </a:r>
          </a:p>
          <a:p>
            <a:pPr marL="914400" lvl="1" indent="-51435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for order of payment application, acceleration, etc.</a:t>
            </a:r>
          </a:p>
          <a:p>
            <a:pPr marL="514350" indent="-514350">
              <a:buAutoNum type="arabicParenBoth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Keep Accurate and Timely Accounting Records</a:t>
            </a:r>
          </a:p>
          <a:p>
            <a:pPr marL="914400" lvl="1" indent="-51435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You’re with EJF, so you’re all good here!</a:t>
            </a:r>
          </a:p>
          <a:p>
            <a:pPr marL="514350" indent="-514350">
              <a:buAutoNum type="arabicParenBoth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Reasonable and Practical on Payment Plans</a:t>
            </a:r>
          </a:p>
          <a:p>
            <a:pPr marL="914400" lvl="1" indent="-51435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Money coming in is a good thing!</a:t>
            </a:r>
          </a:p>
          <a:p>
            <a:pPr marL="514350" indent="-514350">
              <a:buAutoNum type="arabicParenBoth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Don’t Try to Collect Outside of Authority</a:t>
            </a:r>
          </a:p>
          <a:p>
            <a:pPr marL="914400" lvl="1" indent="-51435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Courts frown upon this, and for good reason.</a:t>
            </a:r>
          </a:p>
          <a:p>
            <a:pPr marL="514350" indent="-514350">
              <a:buAutoNum type="arabicParenBoth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Communicate Early and Often with Debtors</a:t>
            </a:r>
          </a:p>
          <a:p>
            <a:pPr marL="914400" lvl="1" indent="-51435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Debtors should be well aware of their account balance before being turned over to legal.</a:t>
            </a:r>
          </a:p>
        </p:txBody>
      </p:sp>
    </p:spTree>
    <p:extLst>
      <p:ext uri="{BB962C8B-B14F-4D97-AF65-F5344CB8AC3E}">
        <p14:creationId xmlns:p14="http://schemas.microsoft.com/office/powerpoint/2010/main" val="16133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B463-8193-E3F4-BE96-20A9A61E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6790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A8FEAB-E17B-44E1-80F5-3479FB1226A1}"/>
              </a:ext>
            </a:extLst>
          </p:cNvPr>
          <p:cNvSpPr/>
          <p:nvPr/>
        </p:nvSpPr>
        <p:spPr>
          <a:xfrm>
            <a:off x="2150269" y="1280487"/>
            <a:ext cx="4843463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lawyers, so . . .here you go . . 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75" b="1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75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Disclaimer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7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information is not intended to be legal advice. Legal advice must be tailored to the specific facts and circumstances of each case and each association’s governing documents.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effort has been made to ensure this information is up‐to‐date. However, it is not intended to be a full and exhaustive explanation of the law in any area, nor should it be used to replace the individualized advice of your legal counsel.</a:t>
            </a:r>
          </a:p>
        </p:txBody>
      </p:sp>
    </p:spTree>
    <p:extLst>
      <p:ext uri="{BB962C8B-B14F-4D97-AF65-F5344CB8AC3E}">
        <p14:creationId xmlns:p14="http://schemas.microsoft.com/office/powerpoint/2010/main" val="256396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2029965" y="316175"/>
            <a:ext cx="5555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 i="0" u="sng" dirty="0">
                <a:latin typeface="Calibri" panose="020F0502020204030204" pitchFamily="34" charset="0"/>
              </a:rPr>
              <a:t>Importance of Assessments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09600" y="42162"/>
            <a:ext cx="790892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Aft>
                <a:spcPts val="600"/>
              </a:spcAft>
            </a:pPr>
            <a:endParaRPr lang="en-US" sz="3600" i="0" dirty="0">
              <a:latin typeface="Calibri" panose="020F0502020204030204" pitchFamily="34" charset="0"/>
            </a:endParaRP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i="0" dirty="0">
              <a:latin typeface="Calibri" panose="020F0502020204030204" pitchFamily="34" charset="0"/>
            </a:endParaRP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0" dirty="0">
                <a:latin typeface="Calibri" panose="020F0502020204030204" pitchFamily="34" charset="0"/>
              </a:rPr>
              <a:t>Sustainability of operation and management of financial affairs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0" dirty="0">
                <a:latin typeface="Calibri" panose="020F0502020204030204" pitchFamily="34" charset="0"/>
              </a:rPr>
              <a:t>Upkeep of structures and facilities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0" dirty="0">
                <a:latin typeface="Calibri" panose="020F0502020204030204" pitchFamily="34" charset="0"/>
              </a:rPr>
              <a:t>Provision of services</a:t>
            </a:r>
          </a:p>
          <a:p>
            <a:pPr marL="914400" lvl="1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0" dirty="0">
                <a:latin typeface="Calibri" panose="020F0502020204030204" pitchFamily="34" charset="0"/>
              </a:rPr>
              <a:t>Landscaping</a:t>
            </a:r>
          </a:p>
          <a:p>
            <a:pPr marL="914400" lvl="1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0" dirty="0">
                <a:latin typeface="Calibri" panose="020F0502020204030204" pitchFamily="34" charset="0"/>
              </a:rPr>
              <a:t>Trash collection</a:t>
            </a:r>
          </a:p>
          <a:p>
            <a:pPr marL="914400" lvl="1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0" dirty="0">
                <a:latin typeface="Calibri" panose="020F0502020204030204" pitchFamily="34" charset="0"/>
              </a:rPr>
              <a:t>Snow removal, etc.</a:t>
            </a:r>
          </a:p>
          <a:p>
            <a:pPr algn="l">
              <a:spcAft>
                <a:spcPts val="600"/>
              </a:spcAft>
            </a:pPr>
            <a:endParaRPr lang="en-US" sz="3600" i="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66094"/>
            <a:ext cx="3032125" cy="23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660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80192" y="1338318"/>
            <a:ext cx="82542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latin typeface="Calibri" panose="020F0502020204030204" pitchFamily="34" charset="0"/>
              </a:rPr>
              <a:t>Budget Deficiencies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latin typeface="Calibri" panose="020F0502020204030204" pitchFamily="34" charset="0"/>
              </a:rPr>
              <a:t>Reduction in community-supplied services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latin typeface="Calibri" panose="020F0502020204030204" pitchFamily="34" charset="0"/>
              </a:rPr>
              <a:t>Additional burden to </a:t>
            </a:r>
          </a:p>
          <a:p>
            <a:pPr algn="l">
              <a:spcAft>
                <a:spcPts val="600"/>
              </a:spcAft>
            </a:pPr>
            <a:r>
              <a:rPr lang="en-US" sz="3200" i="0" dirty="0">
                <a:latin typeface="Calibri" panose="020F0502020204030204" pitchFamily="34" charset="0"/>
              </a:rPr>
              <a:t>     paying members </a:t>
            </a:r>
          </a:p>
          <a:p>
            <a:pPr algn="l">
              <a:spcAft>
                <a:spcPts val="600"/>
              </a:spcAft>
            </a:pPr>
            <a:r>
              <a:rPr lang="en-US" sz="3200" i="0" dirty="0">
                <a:latin typeface="Calibri" panose="020F0502020204030204" pitchFamily="34" charset="0"/>
              </a:rPr>
              <a:t> 	– higher fees </a:t>
            </a:r>
          </a:p>
          <a:p>
            <a:pPr algn="l">
              <a:spcAft>
                <a:spcPts val="600"/>
              </a:spcAft>
            </a:pPr>
            <a:r>
              <a:rPr lang="en-US" sz="3200" i="0" dirty="0">
                <a:latin typeface="Calibri" panose="020F0502020204030204" pitchFamily="34" charset="0"/>
              </a:rPr>
              <a:t>	– special assessments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latin typeface="Calibri" panose="020F0502020204030204" pitchFamily="34" charset="0"/>
              </a:rPr>
              <a:t>General negative impact on property values and community as a whole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latin typeface="Calibri" panose="020F0502020204030204" pitchFamily="34" charset="0"/>
              </a:rPr>
              <a:t>Banks less willing to lend to purchasers/refi</a:t>
            </a:r>
            <a:endParaRPr lang="en-US" sz="2800" i="0" dirty="0">
              <a:latin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3200" i="0" dirty="0"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1676399" y="533400"/>
            <a:ext cx="57419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i="0" u="sng" dirty="0">
                <a:solidFill>
                  <a:schemeClr val="tx2"/>
                </a:solidFill>
                <a:latin typeface="Calibri" panose="020F0502020204030204" pitchFamily="34" charset="0"/>
              </a:rPr>
              <a:t>Effect</a:t>
            </a:r>
            <a:r>
              <a:rPr lang="en-US" sz="3600" i="0" u="sng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600" b="1" i="0" u="sng" dirty="0">
                <a:solidFill>
                  <a:schemeClr val="tx2"/>
                </a:solidFill>
                <a:latin typeface="Calibri" panose="020F0502020204030204" pitchFamily="34" charset="0"/>
              </a:rPr>
              <a:t>of</a:t>
            </a:r>
            <a:r>
              <a:rPr lang="en-US" sz="3600" i="0" u="sng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600" b="1" i="0" u="sng" dirty="0">
                <a:solidFill>
                  <a:schemeClr val="tx2"/>
                </a:solidFill>
                <a:latin typeface="Calibri" panose="020F0502020204030204" pitchFamily="34" charset="0"/>
              </a:rPr>
              <a:t>Delinquencies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200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16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>
                <a:latin typeface="Calibri" panose="020F0502020204030204" pitchFamily="34" charset="0"/>
              </a:rPr>
              <a:t>Sources for an Association’s Assessment Collection Authority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DC Law</a:t>
            </a:r>
          </a:p>
          <a:p>
            <a:r>
              <a:rPr lang="en-US" dirty="0">
                <a:latin typeface="Calibri" panose="020F0502020204030204" pitchFamily="34" charset="0"/>
              </a:rPr>
              <a:t>Declaration of Covenants</a:t>
            </a:r>
          </a:p>
          <a:p>
            <a:r>
              <a:rPr lang="en-US" dirty="0">
                <a:latin typeface="Calibri" panose="020F0502020204030204" pitchFamily="34" charset="0"/>
              </a:rPr>
              <a:t>Bylaws</a:t>
            </a:r>
          </a:p>
          <a:p>
            <a:r>
              <a:rPr lang="en-US" dirty="0">
                <a:latin typeface="Calibri" panose="020F0502020204030204" pitchFamily="34" charset="0"/>
              </a:rPr>
              <a:t>Rules and Regulations 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2" descr="http://dsps.wi.gov/Images/Rules_and_Regul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3124200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atic.wixstatic.com/media/195a87_5e149eb617f166f342effe0d08c53f80.jpg/v1/fill/w_365,h_280,al_c,q_80/195a87_5e149eb617f166f342effe0d08c53f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50312"/>
            <a:ext cx="3276600" cy="19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98857"/>
            <a:ext cx="2057400" cy="226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0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48731" y="914400"/>
            <a:ext cx="894505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i="0" dirty="0">
                <a:latin typeface="Calibri" panose="020F0502020204030204" pitchFamily="34" charset="0"/>
              </a:rPr>
              <a:t>Suspensions of voting rights/right to serve on the Board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DC Code authorizes suspension of voting rights for 30 days’ delinquency, but right to serve is based on documents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i="0" dirty="0">
                <a:latin typeface="Calibri" panose="020F0502020204030204" pitchFamily="34" charset="0"/>
              </a:rPr>
              <a:t>Suspension of right to use facilities and services (parking, pool passes, etc.)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Board may adopt reasonable rules</a:t>
            </a:r>
          </a:p>
          <a:p>
            <a:pPr lvl="1" algn="l"/>
            <a:r>
              <a:rPr lang="en-US" sz="2800" i="0" dirty="0">
                <a:latin typeface="Calibri" panose="020F0502020204030204" pitchFamily="34" charset="0"/>
              </a:rPr>
              <a:t>regarding member rights to use these areas</a:t>
            </a:r>
          </a:p>
          <a:p>
            <a:pPr lvl="1" algn="l"/>
            <a:r>
              <a:rPr lang="en-US" sz="2800" i="0" dirty="0">
                <a:latin typeface="Calibri" panose="020F0502020204030204" pitchFamily="34" charset="0"/>
              </a:rPr>
              <a:t>&amp; services, subject to limitations provided</a:t>
            </a:r>
          </a:p>
          <a:p>
            <a:pPr lvl="1" algn="l"/>
            <a:r>
              <a:rPr lang="en-US" sz="2800" i="0" dirty="0">
                <a:latin typeface="Calibri" panose="020F0502020204030204" pitchFamily="34" charset="0"/>
              </a:rPr>
              <a:t>in the governing documents.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Notice? Cure period? Hearing?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i="0" dirty="0">
                <a:latin typeface="Calibri" panose="020F0502020204030204" pitchFamily="34" charset="0"/>
              </a:rPr>
              <a:t>Resale Disclosure Package/Certificate – </a:t>
            </a:r>
            <a:r>
              <a:rPr lang="en-US" sz="2800" i="0" dirty="0">
                <a:latin typeface="Calibri" panose="020F0502020204030204" pitchFamily="34" charset="0"/>
              </a:rPr>
              <a:t>paid at closing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i="0" dirty="0">
                <a:latin typeface="Calibri" panose="020F0502020204030204" pitchFamily="34" charset="0"/>
              </a:rPr>
              <a:t>DC Housing Assistance Fund </a:t>
            </a:r>
            <a:r>
              <a:rPr lang="en-US" sz="2800" i="0" dirty="0">
                <a:latin typeface="Calibri" panose="020F0502020204030204" pitchFamily="34" charset="0"/>
              </a:rPr>
              <a:t>– https://haf.dc.gov/</a:t>
            </a:r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954981" y="0"/>
            <a:ext cx="7234037" cy="11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i="0" u="sng" dirty="0">
                <a:solidFill>
                  <a:schemeClr val="tx2"/>
                </a:solidFill>
                <a:latin typeface="Calibri" panose="020F0502020204030204" pitchFamily="34" charset="0"/>
              </a:rPr>
              <a:t>Administrative Collections Remedies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276600"/>
            <a:ext cx="1828800" cy="20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208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1676399" y="533400"/>
            <a:ext cx="63246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40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br>
              <a:rPr lang="en-US" sz="3600" u="sng" dirty="0">
                <a:latin typeface="Calibri" panose="020F0502020204030204" pitchFamily="34" charset="0"/>
              </a:rPr>
            </a:br>
            <a:r>
              <a:rPr lang="en-US" sz="3600" b="1" u="sng" dirty="0">
                <a:latin typeface="Calibri" panose="020F0502020204030204" pitchFamily="34" charset="0"/>
              </a:rPr>
              <a:t>Legal Collections Remedies </a:t>
            </a:r>
            <a:br>
              <a:rPr lang="en-US" u="sng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22612"/>
            <a:ext cx="8077200" cy="41148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Referral to Legal Counsel for Collection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Information checklist (what does counsel need?)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Timing – be aware of deadlines (3 years)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Has notice of intent to take legal action </a:t>
            </a:r>
            <a:r>
              <a:rPr lang="en-US" u="sng" dirty="0">
                <a:latin typeface="Calibri" panose="020F0502020204030204" pitchFamily="34" charset="0"/>
              </a:rPr>
              <a:t>with the language required under DC Code Section 42-1903.12a</a:t>
            </a:r>
            <a:r>
              <a:rPr lang="en-US" dirty="0">
                <a:latin typeface="Calibri" panose="020F0502020204030204" pitchFamily="34" charset="0"/>
              </a:rPr>
              <a:t> been sent?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2" descr="http://www.paroslawyers.com/media/homepage_main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656" y="4800600"/>
            <a:ext cx="6452688" cy="177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84016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F706E22-270B-5B93-18C0-F48A8E7F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br>
              <a:rPr lang="en-US" sz="3600" u="sng" dirty="0">
                <a:latin typeface="Calibri" panose="020F0502020204030204" pitchFamily="34" charset="0"/>
              </a:rPr>
            </a:br>
            <a:r>
              <a:rPr lang="en-US" sz="3600" b="1" u="sng" dirty="0">
                <a:latin typeface="Calibri" panose="020F0502020204030204" pitchFamily="34" charset="0"/>
              </a:rPr>
              <a:t>Turnover to Counsel</a:t>
            </a:r>
            <a:br>
              <a:rPr lang="en-US" u="sng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5641A76-D71B-9F60-5E1D-E9706DAA4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613105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What does counsel need?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Documentation of Association’s name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Last account number (if any)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Copy of Association’s governing documents, e.g., Declaration, Bylaws, Collections Resolution, etc.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An itemized accounting of the amount claimed to be owed, including the amount of the principal, any interest, fees, or charges</a:t>
            </a:r>
            <a:r>
              <a:rPr lang="en-US" b="1" u="sng" dirty="0">
                <a:latin typeface="Calibri" panose="020F0502020204030204" pitchFamily="34" charset="0"/>
              </a:rPr>
              <a:t>, back to a zero balance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Copies of correspondence with debtor, including the notice of intent to take legal action </a:t>
            </a:r>
            <a:r>
              <a:rPr lang="en-US" u="sng" dirty="0">
                <a:latin typeface="Calibri" panose="020F0502020204030204" pitchFamily="34" charset="0"/>
              </a:rPr>
              <a:t>with the language required under DC Code Section 42-1903.12a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4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E9C3CF-5070-8459-CA20-3DBF76B04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79458"/>
            <a:ext cx="6415087" cy="57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953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48cabf-c05f-4013-aa31-86f256856e0b">
      <Terms xmlns="http://schemas.microsoft.com/office/infopath/2007/PartnerControls"/>
    </lcf76f155ced4ddcb4097134ff3c332f>
    <TaxCatchAll xmlns="ea8b1447-9767-4dfe-b853-be42e22128b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BBC45B1A67194497CFCAA21F64C8B0" ma:contentTypeVersion="14" ma:contentTypeDescription="Create a new document." ma:contentTypeScope="" ma:versionID="c15a5ab5d27e724fb02de96965eb41a0">
  <xsd:schema xmlns:xsd="http://www.w3.org/2001/XMLSchema" xmlns:xs="http://www.w3.org/2001/XMLSchema" xmlns:p="http://schemas.microsoft.com/office/2006/metadata/properties" xmlns:ns2="e548cabf-c05f-4013-aa31-86f256856e0b" xmlns:ns3="ea8b1447-9767-4dfe-b853-be42e22128ba" targetNamespace="http://schemas.microsoft.com/office/2006/metadata/properties" ma:root="true" ma:fieldsID="ae4b41e047fbea22d8d62af04899bcb8" ns2:_="" ns3:_="">
    <xsd:import namespace="e548cabf-c05f-4013-aa31-86f256856e0b"/>
    <xsd:import namespace="ea8b1447-9767-4dfe-b853-be42e22128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48cabf-c05f-4013-aa31-86f256856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cb8736b-660b-4e2b-90dd-5faf127920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b1447-9767-4dfe-b853-be42e22128b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e1a3108-ad5e-48d1-96de-7fe1966ba1fa}" ma:internalName="TaxCatchAll" ma:showField="CatchAllData" ma:web="ea8b1447-9767-4dfe-b853-be42e22128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EBF2A7-3B37-44B0-BE5B-929D57FE2C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9CA32E-C2DB-4722-B002-F700E30A5BE7}">
  <ds:schemaRefs>
    <ds:schemaRef ds:uri="http://schemas.microsoft.com/office/2006/metadata/properties"/>
    <ds:schemaRef ds:uri="http://schemas.microsoft.com/office/infopath/2007/PartnerControls"/>
    <ds:schemaRef ds:uri="da6f8fe4-c374-4646-8288-d7b782574c38"/>
    <ds:schemaRef ds:uri="56d9cb2b-66b6-4814-98f1-eaba87338ba6"/>
    <ds:schemaRef ds:uri="e548cabf-c05f-4013-aa31-86f256856e0b"/>
    <ds:schemaRef ds:uri="ea8b1447-9767-4dfe-b853-be42e22128ba"/>
  </ds:schemaRefs>
</ds:datastoreItem>
</file>

<file path=customXml/itemProps3.xml><?xml version="1.0" encoding="utf-8"?>
<ds:datastoreItem xmlns:ds="http://schemas.openxmlformats.org/officeDocument/2006/customXml" ds:itemID="{BCA29E90-8B8D-46E8-A6EE-92DF306EC3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48cabf-c05f-4013-aa31-86f256856e0b"/>
    <ds:schemaRef ds:uri="ea8b1447-9767-4dfe-b853-be42e22128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18192</TotalTime>
  <Words>1400</Words>
  <Application>Microsoft Office PowerPoint</Application>
  <PresentationFormat>On-screen Show (4:3)</PresentationFormat>
  <Paragraphs>160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Sources for an Association’s Assessment Collection Authority</vt:lpstr>
      <vt:lpstr>PowerPoint Presentation</vt:lpstr>
      <vt:lpstr> Legal Collections Remedies  </vt:lpstr>
      <vt:lpstr> Turnover to Counsel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Collection Best Practices: Top 5 Tips</vt:lpstr>
      <vt:lpstr>Questions?</vt:lpstr>
    </vt:vector>
  </TitlesOfParts>
  <Company>OSI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Brendan P. Bunn</dc:creator>
  <cp:lastModifiedBy>Brad Barna</cp:lastModifiedBy>
  <cp:revision>193</cp:revision>
  <cp:lastPrinted>2016-05-17T19:10:36Z</cp:lastPrinted>
  <dcterms:created xsi:type="dcterms:W3CDTF">2002-02-03T19:43:05Z</dcterms:created>
  <dcterms:modified xsi:type="dcterms:W3CDTF">2023-02-15T20:56:42Z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0x01010055BBC45B1A67194497CFCAA21F64C8B0</vt:lpwstr>
  </property>
  <property fmtid="{D5CDD505-2E9C-101B-9397-08002B2CF9AE}" pid="3" name="MediaServiceImageTags">
    <vt:lpwstr/>
  </property>
</Properties>
</file>