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68" r:id="rId6"/>
    <p:sldId id="259" r:id="rId7"/>
    <p:sldId id="269" r:id="rId8"/>
    <p:sldId id="260" r:id="rId9"/>
    <p:sldId id="270" r:id="rId10"/>
    <p:sldId id="261" r:id="rId11"/>
    <p:sldId id="271" r:id="rId12"/>
    <p:sldId id="262" r:id="rId13"/>
    <p:sldId id="272" r:id="rId14"/>
    <p:sldId id="275" r:id="rId15"/>
    <p:sldId id="263" r:id="rId16"/>
    <p:sldId id="273" r:id="rId17"/>
    <p:sldId id="264" r:id="rId18"/>
    <p:sldId id="274" r:id="rId19"/>
    <p:sldId id="265" r:id="rId20"/>
    <p:sldId id="266" r:id="rId21"/>
  </p:sldIdLst>
  <p:sldSz cx="18288000" cy="10287000"/>
  <p:notesSz cx="6858000" cy="9144000"/>
  <p:embeddedFontLst>
    <p:embeddedFont>
      <p:font typeface="Lato Bold" panose="020B0604020202020204" charset="0"/>
      <p:regular r:id="rId22"/>
    </p:embeddedFont>
    <p:embeddedFont>
      <p:font typeface="Lato Heavy" panose="020B0604020202020204" charset="0"/>
      <p:regular r:id="rId23"/>
    </p:embeddedFont>
    <p:embeddedFont>
      <p:font typeface="League Spartan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7" d="100"/>
          <a:sy n="57" d="100"/>
        </p:scale>
        <p:origin x="468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814196"/>
            <a:ext cx="16118511" cy="302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51"/>
              </a:lnSpc>
            </a:pPr>
            <a:r>
              <a:rPr lang="en-US" sz="7909">
                <a:solidFill>
                  <a:srgbClr val="FFFFFF"/>
                </a:solidFill>
                <a:latin typeface="League Spartan"/>
              </a:rPr>
              <a:t>10 STEPS </a:t>
            </a:r>
          </a:p>
          <a:p>
            <a:pPr>
              <a:lnSpc>
                <a:spcPts val="7850"/>
              </a:lnSpc>
            </a:pPr>
            <a:r>
              <a:rPr lang="en-US" sz="8010">
                <a:solidFill>
                  <a:srgbClr val="152A36"/>
                </a:solidFill>
                <a:latin typeface="League Spartan"/>
              </a:rPr>
              <a:t>TO UNDERSTANDING THE</a:t>
            </a:r>
          </a:p>
          <a:p>
            <a:pPr>
              <a:lnSpc>
                <a:spcPts val="7850"/>
              </a:lnSpc>
            </a:pPr>
            <a:r>
              <a:rPr lang="en-US" sz="8010">
                <a:solidFill>
                  <a:srgbClr val="152A36"/>
                </a:solidFill>
                <a:latin typeface="League Spartan"/>
              </a:rPr>
              <a:t>MONTHLY FINANCIAL REPORT 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4680992"/>
          </a:xfrm>
          <a:custGeom>
            <a:avLst/>
            <a:gdLst/>
            <a:ahLst/>
            <a:cxnLst/>
            <a:rect l="l" t="t" r="r" b="b"/>
            <a:pathLst>
              <a:path w="18288000" h="4680992">
                <a:moveTo>
                  <a:pt x="0" y="0"/>
                </a:moveTo>
                <a:lnTo>
                  <a:pt x="18288000" y="0"/>
                </a:lnTo>
                <a:lnTo>
                  <a:pt x="18288000" y="4680992"/>
                </a:lnTo>
                <a:lnTo>
                  <a:pt x="0" y="468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3" r="-633" b="-368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4218484"/>
            <a:ext cx="3812607" cy="925016"/>
            <a:chOff x="0" y="0"/>
            <a:chExt cx="1390849" cy="3374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849" cy="337448"/>
            </a:xfrm>
            <a:custGeom>
              <a:avLst/>
              <a:gdLst/>
              <a:ahLst/>
              <a:cxnLst/>
              <a:rect l="l" t="t" r="r" b="b"/>
              <a:pathLst>
                <a:path w="1390849" h="337448">
                  <a:moveTo>
                    <a:pt x="0" y="0"/>
                  </a:moveTo>
                  <a:lnTo>
                    <a:pt x="1390849" y="0"/>
                  </a:lnTo>
                  <a:lnTo>
                    <a:pt x="1390849" y="337448"/>
                  </a:lnTo>
                  <a:lnTo>
                    <a:pt x="0" y="337448"/>
                  </a:lnTo>
                  <a:close/>
                </a:path>
              </a:pathLst>
            </a:custGeom>
            <a:solidFill>
              <a:srgbClr val="152A3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812607" y="4218484"/>
            <a:ext cx="926498" cy="925016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152A3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4482364"/>
            <a:ext cx="4801870" cy="416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77"/>
              </a:lnSpc>
            </a:pPr>
            <a:r>
              <a:rPr lang="en-US" sz="2900">
                <a:solidFill>
                  <a:srgbClr val="FFFFFF"/>
                </a:solidFill>
                <a:latin typeface="Lato Heavy"/>
              </a:rPr>
              <a:t>EJF Real Estate</a:t>
            </a:r>
          </a:p>
        </p:txBody>
      </p:sp>
      <p:sp>
        <p:nvSpPr>
          <p:cNvPr id="9" name="Freeform 9"/>
          <p:cNvSpPr/>
          <p:nvPr/>
        </p:nvSpPr>
        <p:spPr>
          <a:xfrm>
            <a:off x="1061149" y="9335742"/>
            <a:ext cx="2368486" cy="288525"/>
          </a:xfrm>
          <a:custGeom>
            <a:avLst/>
            <a:gdLst/>
            <a:ahLst/>
            <a:cxnLst/>
            <a:rect l="l" t="t" r="r" b="b"/>
            <a:pathLst>
              <a:path w="2368486" h="288525">
                <a:moveTo>
                  <a:pt x="0" y="0"/>
                </a:moveTo>
                <a:lnTo>
                  <a:pt x="2368486" y="0"/>
                </a:lnTo>
                <a:lnTo>
                  <a:pt x="2368486" y="288525"/>
                </a:lnTo>
                <a:lnTo>
                  <a:pt x="0" y="288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913212">
            <a:off x="5455668" y="4780561"/>
            <a:ext cx="16165536" cy="1397921"/>
            <a:chOff x="0" y="0"/>
            <a:chExt cx="5897231" cy="5099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97232" cy="509965"/>
            </a:xfrm>
            <a:custGeom>
              <a:avLst/>
              <a:gdLst/>
              <a:ahLst/>
              <a:cxnLst/>
              <a:rect l="l" t="t" r="r" b="b"/>
              <a:pathLst>
                <a:path w="5897232" h="509965">
                  <a:moveTo>
                    <a:pt x="0" y="0"/>
                  </a:moveTo>
                  <a:lnTo>
                    <a:pt x="5897232" y="0"/>
                  </a:lnTo>
                  <a:lnTo>
                    <a:pt x="5897232" y="509965"/>
                  </a:lnTo>
                  <a:lnTo>
                    <a:pt x="0" y="509965"/>
                  </a:lnTo>
                  <a:close/>
                </a:path>
              </a:pathLst>
            </a:custGeom>
            <a:solidFill>
              <a:srgbClr val="152A36"/>
            </a:solidFill>
          </p:spPr>
        </p:sp>
      </p:grpSp>
      <p:grpSp>
        <p:nvGrpSpPr>
          <p:cNvPr id="4" name="Group 4"/>
          <p:cNvGrpSpPr/>
          <p:nvPr/>
        </p:nvGrpSpPr>
        <p:grpSpPr>
          <a:xfrm rot="558007">
            <a:off x="55050" y="-877820"/>
            <a:ext cx="13243763" cy="1994263"/>
            <a:chOff x="0" y="0"/>
            <a:chExt cx="4831361" cy="7275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31361" cy="727513"/>
            </a:xfrm>
            <a:custGeom>
              <a:avLst/>
              <a:gdLst/>
              <a:ahLst/>
              <a:cxnLst/>
              <a:rect l="l" t="t" r="r" b="b"/>
              <a:pathLst>
                <a:path w="4831361" h="727513">
                  <a:moveTo>
                    <a:pt x="0" y="0"/>
                  </a:moveTo>
                  <a:lnTo>
                    <a:pt x="4831361" y="0"/>
                  </a:lnTo>
                  <a:lnTo>
                    <a:pt x="4831361" y="727513"/>
                  </a:lnTo>
                  <a:lnTo>
                    <a:pt x="0" y="7275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411475" y="-1335394"/>
            <a:ext cx="11143981" cy="12536979"/>
            <a:chOff x="0" y="0"/>
            <a:chExt cx="5370413" cy="60417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A3D376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2"/>
              <a:stretch>
                <a:fillRect l="-34586" r="-3458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5525654" y="8297619"/>
            <a:ext cx="2175110" cy="1283315"/>
          </a:xfrm>
          <a:custGeom>
            <a:avLst/>
            <a:gdLst/>
            <a:ahLst/>
            <a:cxnLst/>
            <a:rect l="l" t="t" r="r" b="b"/>
            <a:pathLst>
              <a:path w="2175110" h="1283315">
                <a:moveTo>
                  <a:pt x="0" y="0"/>
                </a:moveTo>
                <a:lnTo>
                  <a:pt x="2175110" y="0"/>
                </a:lnTo>
                <a:lnTo>
                  <a:pt x="2175110" y="1283315"/>
                </a:lnTo>
                <a:lnTo>
                  <a:pt x="0" y="1283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41570" y="5172075"/>
            <a:ext cx="10315558" cy="467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1643" lvl="1" indent="-460822">
              <a:lnSpc>
                <a:spcPts val="4823"/>
              </a:lnSpc>
              <a:buFont typeface="Arial"/>
              <a:buChar char="•"/>
            </a:pPr>
            <a:r>
              <a:rPr lang="en-US" sz="4268" dirty="0">
                <a:solidFill>
                  <a:srgbClr val="FFFFFF"/>
                </a:solidFill>
                <a:latin typeface="Lato Bold"/>
              </a:rPr>
              <a:t>Is Retained earning positive or negative? </a:t>
            </a:r>
          </a:p>
          <a:p>
            <a:pPr marL="921643" lvl="1" indent="-460822">
              <a:lnSpc>
                <a:spcPts val="4823"/>
              </a:lnSpc>
              <a:buFont typeface="Arial"/>
              <a:buChar char="•"/>
            </a:pPr>
            <a:r>
              <a:rPr lang="en-US" sz="4268" dirty="0">
                <a:solidFill>
                  <a:srgbClr val="FFFFFF"/>
                </a:solidFill>
                <a:latin typeface="Lato Bold"/>
              </a:rPr>
              <a:t>Is Net Income positive or negative? </a:t>
            </a:r>
          </a:p>
          <a:p>
            <a:pPr marL="921643" lvl="1" indent="-460822">
              <a:lnSpc>
                <a:spcPts val="4823"/>
              </a:lnSpc>
              <a:buFont typeface="Arial"/>
              <a:buChar char="•"/>
            </a:pPr>
            <a:r>
              <a:rPr lang="en-US" sz="4268" dirty="0">
                <a:solidFill>
                  <a:srgbClr val="FFFFFF"/>
                </a:solidFill>
                <a:latin typeface="Lato Bold"/>
              </a:rPr>
              <a:t>Is total Members equity between 10%-20% of annual assessments (15% or more is goal)</a:t>
            </a:r>
          </a:p>
          <a:p>
            <a:pPr>
              <a:lnSpc>
                <a:spcPts val="4823"/>
              </a:lnSpc>
            </a:pPr>
            <a:endParaRPr lang="en-US" sz="4268" dirty="0">
              <a:solidFill>
                <a:srgbClr val="FFFFFF"/>
              </a:solidFill>
              <a:latin typeface="Lato Bold"/>
            </a:endParaRPr>
          </a:p>
          <a:p>
            <a:pPr algn="r">
              <a:lnSpc>
                <a:spcPts val="2581"/>
              </a:lnSpc>
            </a:pPr>
            <a:endParaRPr lang="en-US" sz="4268" dirty="0">
              <a:solidFill>
                <a:srgbClr val="FFFFFF"/>
              </a:solidFill>
              <a:latin typeface="Lat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41570" y="2338491"/>
            <a:ext cx="7410127" cy="2805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750"/>
              </a:lnSpc>
            </a:pPr>
            <a:r>
              <a:rPr lang="en-US" sz="11316">
                <a:solidFill>
                  <a:srgbClr val="FFFFFF"/>
                </a:solidFill>
                <a:latin typeface="League Spartan"/>
              </a:rPr>
              <a:t>OWNERS </a:t>
            </a:r>
          </a:p>
          <a:p>
            <a:pPr>
              <a:lnSpc>
                <a:spcPts val="10750"/>
              </a:lnSpc>
            </a:pPr>
            <a:r>
              <a:rPr lang="en-US" sz="11316">
                <a:solidFill>
                  <a:srgbClr val="152A36"/>
                </a:solidFill>
                <a:latin typeface="League Spartan"/>
              </a:rPr>
              <a:t>EQUITY</a:t>
            </a:r>
            <a:r>
              <a:rPr lang="en-US" sz="11316">
                <a:solidFill>
                  <a:srgbClr val="FFFFFF"/>
                </a:solidFill>
                <a:latin typeface="League Spartan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66AE3C-22AA-AB8B-A388-E430EF48C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-162426"/>
            <a:ext cx="8534400" cy="106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99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31776" y="-25746"/>
            <a:ext cx="11918558" cy="11405496"/>
            <a:chOff x="0" y="0"/>
            <a:chExt cx="3139044" cy="3003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9044" cy="3003917"/>
            </a:xfrm>
            <a:custGeom>
              <a:avLst/>
              <a:gdLst/>
              <a:ahLst/>
              <a:cxnLst/>
              <a:rect l="l" t="t" r="r" b="b"/>
              <a:pathLst>
                <a:path w="3139044" h="3003917">
                  <a:moveTo>
                    <a:pt x="0" y="0"/>
                  </a:moveTo>
                  <a:lnTo>
                    <a:pt x="3139044" y="0"/>
                  </a:lnTo>
                  <a:lnTo>
                    <a:pt x="3139044" y="3003917"/>
                  </a:lnTo>
                  <a:lnTo>
                    <a:pt x="0" y="300391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39044" cy="3042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126770">
            <a:off x="445353" y="4036006"/>
            <a:ext cx="13914052" cy="1397921"/>
            <a:chOff x="0" y="0"/>
            <a:chExt cx="5075884" cy="5099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75884" cy="509965"/>
            </a:xfrm>
            <a:custGeom>
              <a:avLst/>
              <a:gdLst/>
              <a:ahLst/>
              <a:cxnLst/>
              <a:rect l="l" t="t" r="r" b="b"/>
              <a:pathLst>
                <a:path w="5075884" h="509965">
                  <a:moveTo>
                    <a:pt x="0" y="0"/>
                  </a:moveTo>
                  <a:lnTo>
                    <a:pt x="5075884" y="0"/>
                  </a:lnTo>
                  <a:lnTo>
                    <a:pt x="5075884" y="509965"/>
                  </a:lnTo>
                  <a:lnTo>
                    <a:pt x="0" y="509965"/>
                  </a:lnTo>
                  <a:close/>
                </a:path>
              </a:pathLst>
            </a:custGeom>
            <a:solidFill>
              <a:srgbClr val="152A3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3147476" y="0"/>
            <a:ext cx="10287041" cy="10287000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642" r="-46958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801131" y="1553914"/>
            <a:ext cx="9308064" cy="302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59"/>
              </a:lnSpc>
            </a:pPr>
            <a:r>
              <a:rPr lang="en-US" sz="8719">
                <a:solidFill>
                  <a:srgbClr val="FFFFFF"/>
                </a:solidFill>
                <a:latin typeface="League Spartan"/>
              </a:rPr>
              <a:t>STATEMENT </a:t>
            </a:r>
          </a:p>
          <a:p>
            <a:pPr>
              <a:lnSpc>
                <a:spcPts val="7759"/>
              </a:lnSpc>
            </a:pPr>
            <a:r>
              <a:rPr lang="en-US" sz="8719">
                <a:solidFill>
                  <a:srgbClr val="152A36"/>
                </a:solidFill>
                <a:latin typeface="League Spartan"/>
              </a:rPr>
              <a:t>OF REVENUE </a:t>
            </a:r>
          </a:p>
          <a:p>
            <a:pPr>
              <a:lnSpc>
                <a:spcPts val="7759"/>
              </a:lnSpc>
            </a:pPr>
            <a:r>
              <a:rPr lang="en-US" sz="8719">
                <a:solidFill>
                  <a:srgbClr val="152A36"/>
                </a:solidFill>
                <a:latin typeface="League Spartan"/>
              </a:rPr>
              <a:t>&amp; EXPENSES </a:t>
            </a:r>
            <a:r>
              <a:rPr lang="en-US" sz="8719">
                <a:solidFill>
                  <a:srgbClr val="FFFFFF"/>
                </a:solidFill>
                <a:latin typeface="League Spartan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20194" y="5927942"/>
            <a:ext cx="9024033" cy="34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9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8801131" y="4421980"/>
            <a:ext cx="7163069" cy="495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1840" lvl="1" indent="-335920">
              <a:lnSpc>
                <a:spcPts val="4356"/>
              </a:lnSpc>
              <a:buFont typeface="Arial"/>
              <a:buChar char="•"/>
            </a:pPr>
            <a:r>
              <a:rPr lang="en-US" sz="3111">
                <a:solidFill>
                  <a:srgbClr val="FFFFFF"/>
                </a:solidFill>
                <a:latin typeface="Lato Bold"/>
              </a:rPr>
              <a:t>Review the monthly and YTD numbers.  Pay attention to the Year-to-Date columns; these are often more useful. Focus on variances greater than 10%. </a:t>
            </a:r>
          </a:p>
          <a:p>
            <a:pPr marL="671840" lvl="1" indent="-335920">
              <a:lnSpc>
                <a:spcPts val="4356"/>
              </a:lnSpc>
              <a:buFont typeface="Arial"/>
              <a:buChar char="•"/>
            </a:pPr>
            <a:r>
              <a:rPr lang="en-US" sz="3111">
                <a:solidFill>
                  <a:srgbClr val="FFFFFF"/>
                </a:solidFill>
                <a:latin typeface="Lato Bold"/>
              </a:rPr>
              <a:t>Review Summary Statement of Revenue and Expenses for gaps, trends, or missing information. </a:t>
            </a:r>
          </a:p>
          <a:p>
            <a:pPr>
              <a:lnSpc>
                <a:spcPts val="4356"/>
              </a:lnSpc>
            </a:pPr>
            <a:endParaRPr lang="en-US" sz="3111">
              <a:solidFill>
                <a:srgbClr val="FFFFFF"/>
              </a:solidFill>
              <a:latin typeface="Lato Bold"/>
            </a:endParaRP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-3027885" y="-25746"/>
            <a:ext cx="10287041" cy="10287000"/>
            <a:chOff x="0" y="0"/>
            <a:chExt cx="6350025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39285" r="-39285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5525654" y="8297619"/>
            <a:ext cx="2175110" cy="1283315"/>
          </a:xfrm>
          <a:custGeom>
            <a:avLst/>
            <a:gdLst/>
            <a:ahLst/>
            <a:cxnLst/>
            <a:rect l="l" t="t" r="r" b="b"/>
            <a:pathLst>
              <a:path w="2175110" h="1283315">
                <a:moveTo>
                  <a:pt x="0" y="0"/>
                </a:moveTo>
                <a:lnTo>
                  <a:pt x="2175110" y="0"/>
                </a:lnTo>
                <a:lnTo>
                  <a:pt x="2175110" y="1283315"/>
                </a:lnTo>
                <a:lnTo>
                  <a:pt x="0" y="12833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67494-4EAA-10FB-D175-00FC0DBFC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-2730181"/>
            <a:ext cx="12725400" cy="1572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33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303080-8888-8A89-349B-A1CB4E9B0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-2089484"/>
            <a:ext cx="11354620" cy="138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39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890554"/>
            <a:ext cx="9129834" cy="321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38"/>
              </a:lnSpc>
            </a:pPr>
            <a:r>
              <a:rPr lang="en-US" sz="3750">
                <a:solidFill>
                  <a:srgbClr val="FFFFFF"/>
                </a:solidFill>
                <a:latin typeface="Lato Bold"/>
              </a:rPr>
              <a:t>The general ledger provides detail about every account. First bulk of pages are balance sheet items and confusing for non-accountants. Focus on the expense legers for names, amounts, and descriptions of expense payments.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2276523" y="-437562"/>
            <a:ext cx="8228260" cy="11850612"/>
            <a:chOff x="0" y="0"/>
            <a:chExt cx="2167114" cy="31211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7114" cy="3121149"/>
            </a:xfrm>
            <a:custGeom>
              <a:avLst/>
              <a:gdLst/>
              <a:ahLst/>
              <a:cxnLst/>
              <a:rect l="l" t="t" r="r" b="b"/>
              <a:pathLst>
                <a:path w="2167114" h="3121149">
                  <a:moveTo>
                    <a:pt x="0" y="0"/>
                  </a:moveTo>
                  <a:lnTo>
                    <a:pt x="2167114" y="0"/>
                  </a:lnTo>
                  <a:lnTo>
                    <a:pt x="2167114" y="3121149"/>
                  </a:lnTo>
                  <a:lnTo>
                    <a:pt x="0" y="31211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167114" cy="3130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81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895742"/>
            <a:ext cx="8329658" cy="2975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88"/>
              </a:lnSpc>
            </a:pPr>
            <a:r>
              <a:rPr lang="en-US" sz="11987">
                <a:solidFill>
                  <a:srgbClr val="FFFFFF"/>
                </a:solidFill>
                <a:latin typeface="League Spartan"/>
              </a:rPr>
              <a:t>GENERAL </a:t>
            </a:r>
            <a:r>
              <a:rPr lang="en-US" sz="11987">
                <a:solidFill>
                  <a:srgbClr val="152A36"/>
                </a:solidFill>
                <a:latin typeface="League Spartan"/>
              </a:rPr>
              <a:t>LEDGER </a:t>
            </a:r>
          </a:p>
        </p:txBody>
      </p:sp>
      <p:grpSp>
        <p:nvGrpSpPr>
          <p:cNvPr id="7" name="Group 7"/>
          <p:cNvGrpSpPr/>
          <p:nvPr/>
        </p:nvGrpSpPr>
        <p:grpSpPr>
          <a:xfrm rot="5735182">
            <a:off x="4694978" y="4250164"/>
            <a:ext cx="13914052" cy="1397921"/>
            <a:chOff x="0" y="0"/>
            <a:chExt cx="5075884" cy="5099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75884" cy="509965"/>
            </a:xfrm>
            <a:custGeom>
              <a:avLst/>
              <a:gdLst/>
              <a:ahLst/>
              <a:cxnLst/>
              <a:rect l="l" t="t" r="r" b="b"/>
              <a:pathLst>
                <a:path w="5075884" h="509965">
                  <a:moveTo>
                    <a:pt x="0" y="0"/>
                  </a:moveTo>
                  <a:lnTo>
                    <a:pt x="5075884" y="0"/>
                  </a:lnTo>
                  <a:lnTo>
                    <a:pt x="5075884" y="509965"/>
                  </a:lnTo>
                  <a:lnTo>
                    <a:pt x="0" y="509965"/>
                  </a:lnTo>
                  <a:close/>
                </a:path>
              </a:pathLst>
            </a:custGeom>
            <a:solidFill>
              <a:srgbClr val="152A36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652004" y="-437562"/>
            <a:ext cx="6635996" cy="11265949"/>
          </a:xfrm>
          <a:custGeom>
            <a:avLst/>
            <a:gdLst/>
            <a:ahLst/>
            <a:cxnLst/>
            <a:rect l="l" t="t" r="r" b="b"/>
            <a:pathLst>
              <a:path w="6635996" h="11265949">
                <a:moveTo>
                  <a:pt x="0" y="0"/>
                </a:moveTo>
                <a:lnTo>
                  <a:pt x="6635996" y="0"/>
                </a:lnTo>
                <a:lnTo>
                  <a:pt x="6635996" y="11265949"/>
                </a:lnTo>
                <a:lnTo>
                  <a:pt x="0" y="112659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407" r="-7740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525654" y="8297619"/>
            <a:ext cx="2175110" cy="1283315"/>
          </a:xfrm>
          <a:custGeom>
            <a:avLst/>
            <a:gdLst/>
            <a:ahLst/>
            <a:cxnLst/>
            <a:rect l="l" t="t" r="r" b="b"/>
            <a:pathLst>
              <a:path w="2175110" h="1283315">
                <a:moveTo>
                  <a:pt x="0" y="0"/>
                </a:moveTo>
                <a:lnTo>
                  <a:pt x="2175110" y="0"/>
                </a:lnTo>
                <a:lnTo>
                  <a:pt x="2175110" y="1283315"/>
                </a:lnTo>
                <a:lnTo>
                  <a:pt x="0" y="1283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5BB488-CA9E-8171-AF58-8A3F4EEA7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783" y="-2862557"/>
            <a:ext cx="13128018" cy="1611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93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97143">
            <a:off x="-559618" y="9392419"/>
            <a:ext cx="11089805" cy="2143722"/>
            <a:chOff x="0" y="0"/>
            <a:chExt cx="4045591" cy="7820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45591" cy="782036"/>
            </a:xfrm>
            <a:custGeom>
              <a:avLst/>
              <a:gdLst/>
              <a:ahLst/>
              <a:cxnLst/>
              <a:rect l="l" t="t" r="r" b="b"/>
              <a:pathLst>
                <a:path w="4045591" h="782036">
                  <a:moveTo>
                    <a:pt x="0" y="0"/>
                  </a:moveTo>
                  <a:lnTo>
                    <a:pt x="4045591" y="0"/>
                  </a:lnTo>
                  <a:lnTo>
                    <a:pt x="4045591" y="782036"/>
                  </a:lnTo>
                  <a:lnTo>
                    <a:pt x="0" y="782036"/>
                  </a:lnTo>
                  <a:close/>
                </a:path>
              </a:pathLst>
            </a:custGeom>
            <a:solidFill>
              <a:srgbClr val="152A36"/>
            </a:solidFill>
          </p:spPr>
        </p:sp>
      </p:grpSp>
      <p:grpSp>
        <p:nvGrpSpPr>
          <p:cNvPr id="4" name="Group 4"/>
          <p:cNvGrpSpPr/>
          <p:nvPr/>
        </p:nvGrpSpPr>
        <p:grpSpPr>
          <a:xfrm rot="697143">
            <a:off x="-922436" y="9215139"/>
            <a:ext cx="11089805" cy="2143722"/>
            <a:chOff x="0" y="0"/>
            <a:chExt cx="4045591" cy="7820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45591" cy="782036"/>
            </a:xfrm>
            <a:custGeom>
              <a:avLst/>
              <a:gdLst/>
              <a:ahLst/>
              <a:cxnLst/>
              <a:rect l="l" t="t" r="r" b="b"/>
              <a:pathLst>
                <a:path w="4045591" h="782036">
                  <a:moveTo>
                    <a:pt x="0" y="0"/>
                  </a:moveTo>
                  <a:lnTo>
                    <a:pt x="4045591" y="0"/>
                  </a:lnTo>
                  <a:lnTo>
                    <a:pt x="4045591" y="782036"/>
                  </a:lnTo>
                  <a:lnTo>
                    <a:pt x="0" y="782036"/>
                  </a:lnTo>
                  <a:close/>
                </a:path>
              </a:pathLst>
            </a:custGeom>
            <a:solidFill>
              <a:srgbClr val="152A3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3060974" y="0"/>
            <a:ext cx="9255334" cy="9755106"/>
          </a:xfrm>
          <a:custGeom>
            <a:avLst/>
            <a:gdLst/>
            <a:ahLst/>
            <a:cxnLst/>
            <a:rect l="l" t="t" r="r" b="b"/>
            <a:pathLst>
              <a:path w="9255334" h="9755106">
                <a:moveTo>
                  <a:pt x="0" y="0"/>
                </a:moveTo>
                <a:lnTo>
                  <a:pt x="9255333" y="0"/>
                </a:lnTo>
                <a:lnTo>
                  <a:pt x="9255333" y="9755106"/>
                </a:lnTo>
                <a:lnTo>
                  <a:pt x="0" y="9755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99" r="-5539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82544" y="4503020"/>
            <a:ext cx="9437404" cy="507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5429" lvl="1" indent="-382715">
              <a:lnSpc>
                <a:spcPts val="4006"/>
              </a:lnSpc>
              <a:buFont typeface="Arial"/>
              <a:buChar char="•"/>
            </a:pPr>
            <a:r>
              <a:rPr lang="en-US" sz="3545">
                <a:solidFill>
                  <a:srgbClr val="FFFFFF"/>
                </a:solidFill>
                <a:latin typeface="Lato Bold"/>
              </a:rPr>
              <a:t>Check the for accounts with missing statements (labeled as “Out-of-Balance"). Missing bank statements means incomplete financial data. </a:t>
            </a:r>
          </a:p>
          <a:p>
            <a:pPr marL="765429" lvl="1" indent="-382715">
              <a:lnSpc>
                <a:spcPts val="4006"/>
              </a:lnSpc>
              <a:buFont typeface="Arial"/>
              <a:buChar char="•"/>
            </a:pPr>
            <a:r>
              <a:rPr lang="en-US" sz="3545">
                <a:solidFill>
                  <a:srgbClr val="FFFFFF"/>
                </a:solidFill>
                <a:latin typeface="Lato Bold"/>
              </a:rPr>
              <a:t>Review uncashed checks or deposits over 60 days. Should be addressing these situations.  </a:t>
            </a:r>
          </a:p>
          <a:p>
            <a:pPr>
              <a:lnSpc>
                <a:spcPts val="4006"/>
              </a:lnSpc>
            </a:pPr>
            <a:endParaRPr lang="en-US" sz="3545">
              <a:solidFill>
                <a:srgbClr val="FFFFFF"/>
              </a:solidFill>
              <a:latin typeface="Lato Bold"/>
            </a:endParaRPr>
          </a:p>
          <a:p>
            <a:pPr>
              <a:lnSpc>
                <a:spcPts val="4006"/>
              </a:lnSpc>
            </a:pPr>
            <a:endParaRPr lang="en-US" sz="3545">
              <a:solidFill>
                <a:srgbClr val="FFFFFF"/>
              </a:solidFill>
              <a:latin typeface="Lato Bold"/>
            </a:endParaRPr>
          </a:p>
          <a:p>
            <a:pPr>
              <a:lnSpc>
                <a:spcPts val="4006"/>
              </a:lnSpc>
            </a:pPr>
            <a:endParaRPr lang="en-US" sz="3545">
              <a:solidFill>
                <a:srgbClr val="FFFFFF"/>
              </a:solidFill>
              <a:latin typeface="Lato Bold"/>
            </a:endParaRPr>
          </a:p>
        </p:txBody>
      </p:sp>
      <p:grpSp>
        <p:nvGrpSpPr>
          <p:cNvPr id="8" name="Group 8"/>
          <p:cNvGrpSpPr/>
          <p:nvPr/>
        </p:nvGrpSpPr>
        <p:grpSpPr>
          <a:xfrm rot="697143">
            <a:off x="-713800" y="9215139"/>
            <a:ext cx="11089805" cy="2143722"/>
            <a:chOff x="0" y="0"/>
            <a:chExt cx="4045591" cy="7820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45591" cy="782036"/>
            </a:xfrm>
            <a:custGeom>
              <a:avLst/>
              <a:gdLst/>
              <a:ahLst/>
              <a:cxnLst/>
              <a:rect l="l" t="t" r="r" b="b"/>
              <a:pathLst>
                <a:path w="4045591" h="782036">
                  <a:moveTo>
                    <a:pt x="0" y="0"/>
                  </a:moveTo>
                  <a:lnTo>
                    <a:pt x="4045591" y="0"/>
                  </a:lnTo>
                  <a:lnTo>
                    <a:pt x="4045591" y="782036"/>
                  </a:lnTo>
                  <a:lnTo>
                    <a:pt x="0" y="782036"/>
                  </a:lnTo>
                  <a:close/>
                </a:path>
              </a:pathLst>
            </a:custGeom>
            <a:solidFill>
              <a:srgbClr val="152A36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5525654" y="8297619"/>
            <a:ext cx="2175110" cy="1283315"/>
          </a:xfrm>
          <a:custGeom>
            <a:avLst/>
            <a:gdLst/>
            <a:ahLst/>
            <a:cxnLst/>
            <a:rect l="l" t="t" r="r" b="b"/>
            <a:pathLst>
              <a:path w="2175110" h="1283315">
                <a:moveTo>
                  <a:pt x="0" y="0"/>
                </a:moveTo>
                <a:lnTo>
                  <a:pt x="2175110" y="0"/>
                </a:lnTo>
                <a:lnTo>
                  <a:pt x="2175110" y="1283315"/>
                </a:lnTo>
                <a:lnTo>
                  <a:pt x="0" y="1283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82544" y="1280357"/>
            <a:ext cx="10276756" cy="1525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58"/>
              </a:lnSpc>
            </a:pPr>
            <a:r>
              <a:rPr lang="en-US" sz="6167">
                <a:solidFill>
                  <a:srgbClr val="FFFFFF"/>
                </a:solidFill>
                <a:latin typeface="League Spartan"/>
              </a:rPr>
              <a:t>BANK </a:t>
            </a:r>
          </a:p>
          <a:p>
            <a:pPr>
              <a:lnSpc>
                <a:spcPts val="5858"/>
              </a:lnSpc>
            </a:pPr>
            <a:r>
              <a:rPr lang="en-US" sz="6167">
                <a:solidFill>
                  <a:srgbClr val="FFFFFF"/>
                </a:solidFill>
                <a:latin typeface="League Spartan"/>
              </a:rPr>
              <a:t>RECONCILIATION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82544" y="2410995"/>
            <a:ext cx="7531824" cy="229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786"/>
              </a:lnSpc>
            </a:pPr>
            <a:r>
              <a:rPr lang="en-US" sz="13419">
                <a:solidFill>
                  <a:srgbClr val="152A36"/>
                </a:solidFill>
                <a:latin typeface="League Spartan"/>
              </a:rPr>
              <a:t>REPORT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ED6CE-5FA5-FC97-86A4-F9BB859C1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851" y="-2540"/>
            <a:ext cx="8208749" cy="1017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58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31776" y="-25746"/>
            <a:ext cx="11918558" cy="11405496"/>
            <a:chOff x="0" y="0"/>
            <a:chExt cx="3139044" cy="3003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9044" cy="3003917"/>
            </a:xfrm>
            <a:custGeom>
              <a:avLst/>
              <a:gdLst/>
              <a:ahLst/>
              <a:cxnLst/>
              <a:rect l="l" t="t" r="r" b="b"/>
              <a:pathLst>
                <a:path w="3139044" h="3003917">
                  <a:moveTo>
                    <a:pt x="0" y="0"/>
                  </a:moveTo>
                  <a:lnTo>
                    <a:pt x="3139044" y="0"/>
                  </a:lnTo>
                  <a:lnTo>
                    <a:pt x="3139044" y="3003917"/>
                  </a:lnTo>
                  <a:lnTo>
                    <a:pt x="0" y="300391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39044" cy="3042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126770">
            <a:off x="445353" y="4036006"/>
            <a:ext cx="13914052" cy="1397921"/>
            <a:chOff x="0" y="0"/>
            <a:chExt cx="5075884" cy="5099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75884" cy="509965"/>
            </a:xfrm>
            <a:custGeom>
              <a:avLst/>
              <a:gdLst/>
              <a:ahLst/>
              <a:cxnLst/>
              <a:rect l="l" t="t" r="r" b="b"/>
              <a:pathLst>
                <a:path w="5075884" h="509965">
                  <a:moveTo>
                    <a:pt x="0" y="0"/>
                  </a:moveTo>
                  <a:lnTo>
                    <a:pt x="5075884" y="0"/>
                  </a:lnTo>
                  <a:lnTo>
                    <a:pt x="5075884" y="509965"/>
                  </a:lnTo>
                  <a:lnTo>
                    <a:pt x="0" y="509965"/>
                  </a:lnTo>
                  <a:close/>
                </a:path>
              </a:pathLst>
            </a:custGeom>
            <a:solidFill>
              <a:srgbClr val="152A3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3147476" y="0"/>
            <a:ext cx="10287041" cy="10287000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642" r="-46958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897272" y="2539038"/>
            <a:ext cx="7100295" cy="2111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346"/>
              </a:lnSpc>
            </a:pPr>
            <a:r>
              <a:rPr lang="en-US" sz="17242">
                <a:solidFill>
                  <a:srgbClr val="FFFFFF"/>
                </a:solidFill>
                <a:latin typeface="League Spartan"/>
              </a:rPr>
              <a:t>BANK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20194" y="5927942"/>
            <a:ext cx="9024033" cy="34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9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8897272" y="5421059"/>
            <a:ext cx="7155120" cy="287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0498" lvl="1" indent="-445249">
              <a:lnSpc>
                <a:spcPts val="5774"/>
              </a:lnSpc>
              <a:buFont typeface="Arial"/>
              <a:buChar char="•"/>
            </a:pPr>
            <a:r>
              <a:rPr lang="en-US" sz="4124">
                <a:solidFill>
                  <a:srgbClr val="FFFFFF"/>
                </a:solidFill>
                <a:latin typeface="Lato Bold"/>
              </a:rPr>
              <a:t>Look at checks and names of vendors. </a:t>
            </a:r>
          </a:p>
          <a:p>
            <a:pPr marL="890498" lvl="1" indent="-445249">
              <a:lnSpc>
                <a:spcPts val="5774"/>
              </a:lnSpc>
              <a:buFont typeface="Arial"/>
              <a:buChar char="•"/>
            </a:pPr>
            <a:r>
              <a:rPr lang="en-US" sz="4124">
                <a:solidFill>
                  <a:srgbClr val="FFFFFF"/>
                </a:solidFill>
                <a:latin typeface="Lato Bold"/>
              </a:rPr>
              <a:t>Review for any anomalies. </a:t>
            </a:r>
          </a:p>
          <a:p>
            <a:pPr>
              <a:lnSpc>
                <a:spcPts val="5774"/>
              </a:lnSpc>
            </a:pPr>
            <a:endParaRPr lang="en-US" sz="4124">
              <a:solidFill>
                <a:srgbClr val="FFFFFF"/>
              </a:solidFill>
              <a:latin typeface="Lato Bold"/>
            </a:endParaRP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-3027885" y="-25746"/>
            <a:ext cx="10287041" cy="10287000"/>
            <a:chOff x="0" y="0"/>
            <a:chExt cx="6350025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5525654" y="8297619"/>
            <a:ext cx="2175110" cy="1283315"/>
          </a:xfrm>
          <a:custGeom>
            <a:avLst/>
            <a:gdLst/>
            <a:ahLst/>
            <a:cxnLst/>
            <a:rect l="l" t="t" r="r" b="b"/>
            <a:pathLst>
              <a:path w="2175110" h="1283315">
                <a:moveTo>
                  <a:pt x="0" y="0"/>
                </a:moveTo>
                <a:lnTo>
                  <a:pt x="2175110" y="0"/>
                </a:lnTo>
                <a:lnTo>
                  <a:pt x="2175110" y="1283315"/>
                </a:lnTo>
                <a:lnTo>
                  <a:pt x="0" y="12833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897272" y="4368880"/>
            <a:ext cx="6981186" cy="96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5"/>
              </a:lnSpc>
            </a:pPr>
            <a:r>
              <a:rPr lang="en-US" sz="7870">
                <a:solidFill>
                  <a:srgbClr val="152A36"/>
                </a:solidFill>
                <a:latin typeface="League Spartan"/>
              </a:rPr>
              <a:t>STATEMENTS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913212">
            <a:off x="4468231" y="5001629"/>
            <a:ext cx="16165536" cy="1397921"/>
            <a:chOff x="0" y="0"/>
            <a:chExt cx="5897231" cy="5099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97232" cy="509965"/>
            </a:xfrm>
            <a:custGeom>
              <a:avLst/>
              <a:gdLst/>
              <a:ahLst/>
              <a:cxnLst/>
              <a:rect l="l" t="t" r="r" b="b"/>
              <a:pathLst>
                <a:path w="5897232" h="509965">
                  <a:moveTo>
                    <a:pt x="0" y="0"/>
                  </a:moveTo>
                  <a:lnTo>
                    <a:pt x="5897232" y="0"/>
                  </a:lnTo>
                  <a:lnTo>
                    <a:pt x="5897232" y="509965"/>
                  </a:lnTo>
                  <a:lnTo>
                    <a:pt x="0" y="509965"/>
                  </a:lnTo>
                  <a:close/>
                </a:path>
              </a:pathLst>
            </a:custGeom>
            <a:solidFill>
              <a:srgbClr val="152A36"/>
            </a:solidFill>
          </p:spPr>
        </p:sp>
      </p:grpSp>
      <p:grpSp>
        <p:nvGrpSpPr>
          <p:cNvPr id="4" name="Group 4"/>
          <p:cNvGrpSpPr/>
          <p:nvPr/>
        </p:nvGrpSpPr>
        <p:grpSpPr>
          <a:xfrm rot="558007">
            <a:off x="55050" y="-877820"/>
            <a:ext cx="13243763" cy="1994263"/>
            <a:chOff x="0" y="0"/>
            <a:chExt cx="4831361" cy="7275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31361" cy="727513"/>
            </a:xfrm>
            <a:custGeom>
              <a:avLst/>
              <a:gdLst/>
              <a:ahLst/>
              <a:cxnLst/>
              <a:rect l="l" t="t" r="r" b="b"/>
              <a:pathLst>
                <a:path w="4831361" h="727513">
                  <a:moveTo>
                    <a:pt x="0" y="0"/>
                  </a:moveTo>
                  <a:lnTo>
                    <a:pt x="4831361" y="0"/>
                  </a:lnTo>
                  <a:lnTo>
                    <a:pt x="4831361" y="727513"/>
                  </a:lnTo>
                  <a:lnTo>
                    <a:pt x="0" y="7275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144019" y="-1305918"/>
            <a:ext cx="11143981" cy="12536979"/>
            <a:chOff x="0" y="0"/>
            <a:chExt cx="5370413" cy="60417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A3D376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2"/>
              <a:stretch>
                <a:fillRect l="-29086" r="-2908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5525654" y="8297619"/>
            <a:ext cx="2175110" cy="1283315"/>
          </a:xfrm>
          <a:custGeom>
            <a:avLst/>
            <a:gdLst/>
            <a:ahLst/>
            <a:cxnLst/>
            <a:rect l="l" t="t" r="r" b="b"/>
            <a:pathLst>
              <a:path w="2175110" h="1283315">
                <a:moveTo>
                  <a:pt x="0" y="0"/>
                </a:moveTo>
                <a:lnTo>
                  <a:pt x="2175110" y="0"/>
                </a:lnTo>
                <a:lnTo>
                  <a:pt x="2175110" y="1283315"/>
                </a:lnTo>
                <a:lnTo>
                  <a:pt x="0" y="1283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6009184"/>
            <a:ext cx="10059948" cy="379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6"/>
              </a:lnSpc>
            </a:pPr>
            <a:r>
              <a:rPr lang="en-US" sz="4669" dirty="0">
                <a:solidFill>
                  <a:srgbClr val="FFFFFF"/>
                </a:solidFill>
                <a:latin typeface="Lato Bold"/>
              </a:rPr>
              <a:t>Is the cash balance of the NCB operating account equal to 10%-20% of the total annual assessment (15% or more is the goal)?</a:t>
            </a:r>
          </a:p>
          <a:p>
            <a:pPr>
              <a:lnSpc>
                <a:spcPts val="5276"/>
              </a:lnSpc>
            </a:pPr>
            <a:endParaRPr lang="en-US" sz="4669" dirty="0">
              <a:solidFill>
                <a:srgbClr val="FFFFFF"/>
              </a:solidFill>
              <a:latin typeface="Lato Bold"/>
            </a:endParaRPr>
          </a:p>
          <a:p>
            <a:pPr algn="r">
              <a:lnSpc>
                <a:spcPts val="2823"/>
              </a:lnSpc>
            </a:pPr>
            <a:endParaRPr lang="en-US" sz="4669" dirty="0">
              <a:solidFill>
                <a:srgbClr val="FFFFFF"/>
              </a:solidFill>
              <a:latin typeface="Lat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2922984"/>
            <a:ext cx="7819358" cy="851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</a:pPr>
            <a:r>
              <a:rPr lang="en-US" sz="6704">
                <a:solidFill>
                  <a:srgbClr val="FFFFFF"/>
                </a:solidFill>
                <a:latin typeface="League Spartan"/>
              </a:rPr>
              <a:t>NCB OPERATING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810478"/>
            <a:ext cx="9697116" cy="2092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98"/>
              </a:lnSpc>
            </a:pPr>
            <a:r>
              <a:rPr lang="en-US" sz="8314" dirty="0">
                <a:solidFill>
                  <a:srgbClr val="152A36"/>
                </a:solidFill>
                <a:latin typeface="League Spartan"/>
              </a:rPr>
              <a:t>ACCOUNT </a:t>
            </a:r>
          </a:p>
          <a:p>
            <a:pPr>
              <a:lnSpc>
                <a:spcPts val="7898"/>
              </a:lnSpc>
            </a:pPr>
            <a:r>
              <a:rPr lang="en-US" sz="8314" dirty="0">
                <a:solidFill>
                  <a:srgbClr val="152A36"/>
                </a:solidFill>
                <a:latin typeface="League Spartan"/>
              </a:rPr>
              <a:t>CASH BALANCE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913212">
            <a:off x="4468231" y="5001629"/>
            <a:ext cx="16165536" cy="1397921"/>
            <a:chOff x="0" y="0"/>
            <a:chExt cx="5897231" cy="5099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97232" cy="509965"/>
            </a:xfrm>
            <a:custGeom>
              <a:avLst/>
              <a:gdLst/>
              <a:ahLst/>
              <a:cxnLst/>
              <a:rect l="l" t="t" r="r" b="b"/>
              <a:pathLst>
                <a:path w="5897232" h="509965">
                  <a:moveTo>
                    <a:pt x="0" y="0"/>
                  </a:moveTo>
                  <a:lnTo>
                    <a:pt x="5897232" y="0"/>
                  </a:lnTo>
                  <a:lnTo>
                    <a:pt x="5897232" y="509965"/>
                  </a:lnTo>
                  <a:lnTo>
                    <a:pt x="0" y="509965"/>
                  </a:lnTo>
                  <a:close/>
                </a:path>
              </a:pathLst>
            </a:custGeom>
            <a:solidFill>
              <a:srgbClr val="152A36"/>
            </a:solidFill>
          </p:spPr>
        </p:sp>
      </p:grpSp>
      <p:grpSp>
        <p:nvGrpSpPr>
          <p:cNvPr id="4" name="Group 4"/>
          <p:cNvGrpSpPr/>
          <p:nvPr/>
        </p:nvGrpSpPr>
        <p:grpSpPr>
          <a:xfrm rot="558007">
            <a:off x="55050" y="-877820"/>
            <a:ext cx="13243763" cy="1994263"/>
            <a:chOff x="0" y="0"/>
            <a:chExt cx="4831361" cy="7275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31361" cy="727513"/>
            </a:xfrm>
            <a:custGeom>
              <a:avLst/>
              <a:gdLst/>
              <a:ahLst/>
              <a:cxnLst/>
              <a:rect l="l" t="t" r="r" b="b"/>
              <a:pathLst>
                <a:path w="4831361" h="727513">
                  <a:moveTo>
                    <a:pt x="0" y="0"/>
                  </a:moveTo>
                  <a:lnTo>
                    <a:pt x="4831361" y="0"/>
                  </a:lnTo>
                  <a:lnTo>
                    <a:pt x="4831361" y="727513"/>
                  </a:lnTo>
                  <a:lnTo>
                    <a:pt x="0" y="7275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144019" y="-1305918"/>
            <a:ext cx="11143981" cy="12536979"/>
            <a:chOff x="0" y="0"/>
            <a:chExt cx="5370413" cy="60417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A3D376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2"/>
              <a:stretch>
                <a:fillRect l="-34427" r="-34427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5525654" y="8297619"/>
            <a:ext cx="2175110" cy="1283315"/>
          </a:xfrm>
          <a:custGeom>
            <a:avLst/>
            <a:gdLst/>
            <a:ahLst/>
            <a:cxnLst/>
            <a:rect l="l" t="t" r="r" b="b"/>
            <a:pathLst>
              <a:path w="2175110" h="1283315">
                <a:moveTo>
                  <a:pt x="0" y="0"/>
                </a:moveTo>
                <a:lnTo>
                  <a:pt x="2175110" y="0"/>
                </a:lnTo>
                <a:lnTo>
                  <a:pt x="2175110" y="1283315"/>
                </a:lnTo>
                <a:lnTo>
                  <a:pt x="0" y="1283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39758" y="6106698"/>
            <a:ext cx="9807918" cy="221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59"/>
              </a:lnSpc>
            </a:pPr>
            <a:r>
              <a:rPr lang="en-US" sz="3857">
                <a:solidFill>
                  <a:srgbClr val="FFFFFF"/>
                </a:solidFill>
                <a:latin typeface="Lato Bold"/>
              </a:rPr>
              <a:t>Review for upcoming maturity dates, cash balances (should not be too large), interest rates (especially on MM accounts), and types of investments.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9758" y="4837614"/>
            <a:ext cx="8463751" cy="1355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73"/>
              </a:lnSpc>
            </a:pPr>
            <a:r>
              <a:rPr lang="en-US" sz="10603">
                <a:solidFill>
                  <a:srgbClr val="152A36"/>
                </a:solidFill>
                <a:latin typeface="League Spartan"/>
              </a:rPr>
              <a:t>ACCOUNTS </a:t>
            </a:r>
            <a:r>
              <a:rPr lang="en-US" sz="10603">
                <a:solidFill>
                  <a:srgbClr val="FFFFFF"/>
                </a:solidFill>
                <a:latin typeface="League Spartan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9758" y="3673806"/>
            <a:ext cx="8463751" cy="1237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58"/>
              </a:lnSpc>
            </a:pPr>
            <a:r>
              <a:rPr lang="en-US" sz="9640">
                <a:solidFill>
                  <a:srgbClr val="FFFFFF"/>
                </a:solidFill>
                <a:latin typeface="League Spartan"/>
              </a:rPr>
              <a:t>INVESTMENT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0114CB-C4BE-8B8C-8213-584924C73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27"/>
            <a:ext cx="8991598" cy="1032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E87A0-3DF5-F65C-C593-B7BC1590F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794" y="342900"/>
            <a:ext cx="7784806" cy="952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36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31776" y="-25746"/>
            <a:ext cx="11918558" cy="11405496"/>
            <a:chOff x="0" y="0"/>
            <a:chExt cx="3139044" cy="3003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9044" cy="3003917"/>
            </a:xfrm>
            <a:custGeom>
              <a:avLst/>
              <a:gdLst/>
              <a:ahLst/>
              <a:cxnLst/>
              <a:rect l="l" t="t" r="r" b="b"/>
              <a:pathLst>
                <a:path w="3139044" h="3003917">
                  <a:moveTo>
                    <a:pt x="0" y="0"/>
                  </a:moveTo>
                  <a:lnTo>
                    <a:pt x="3139044" y="0"/>
                  </a:lnTo>
                  <a:lnTo>
                    <a:pt x="3139044" y="3003917"/>
                  </a:lnTo>
                  <a:lnTo>
                    <a:pt x="0" y="300391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39044" cy="3042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126770">
            <a:off x="445353" y="4036006"/>
            <a:ext cx="13914052" cy="1397921"/>
            <a:chOff x="0" y="0"/>
            <a:chExt cx="5075884" cy="5099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75884" cy="509965"/>
            </a:xfrm>
            <a:custGeom>
              <a:avLst/>
              <a:gdLst/>
              <a:ahLst/>
              <a:cxnLst/>
              <a:rect l="l" t="t" r="r" b="b"/>
              <a:pathLst>
                <a:path w="5075884" h="509965">
                  <a:moveTo>
                    <a:pt x="0" y="0"/>
                  </a:moveTo>
                  <a:lnTo>
                    <a:pt x="5075884" y="0"/>
                  </a:lnTo>
                  <a:lnTo>
                    <a:pt x="5075884" y="509965"/>
                  </a:lnTo>
                  <a:lnTo>
                    <a:pt x="0" y="509965"/>
                  </a:lnTo>
                  <a:close/>
                </a:path>
              </a:pathLst>
            </a:custGeom>
            <a:solidFill>
              <a:srgbClr val="152A3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3147476" y="0"/>
            <a:ext cx="10287041" cy="10287000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642" r="-46958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801131" y="2164483"/>
            <a:ext cx="8458169" cy="831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45"/>
              </a:lnSpc>
            </a:pPr>
            <a:r>
              <a:rPr lang="en-US" sz="6469">
                <a:solidFill>
                  <a:srgbClr val="FFFFFF"/>
                </a:solidFill>
                <a:latin typeface="League Spartan"/>
              </a:rPr>
              <a:t>MONTHLY RESERVE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20194" y="5927942"/>
            <a:ext cx="9024033" cy="34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9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8801131" y="5076825"/>
            <a:ext cx="8899633" cy="3580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5941" lvl="1" indent="-367971">
              <a:lnSpc>
                <a:spcPts val="4772"/>
              </a:lnSpc>
              <a:buFont typeface="Arial"/>
              <a:buChar char="•"/>
            </a:pPr>
            <a:r>
              <a:rPr lang="en-US" sz="3408">
                <a:solidFill>
                  <a:srgbClr val="FFFFFF"/>
                </a:solidFill>
                <a:latin typeface="Lato Bold"/>
              </a:rPr>
              <a:t>In the “Difference” column,” does the NCB reserve cash account display the monthly reserve contribution transfer?   </a:t>
            </a:r>
          </a:p>
          <a:p>
            <a:pPr marL="735941" lvl="1" indent="-367971">
              <a:lnSpc>
                <a:spcPts val="4772"/>
              </a:lnSpc>
              <a:buFont typeface="Arial"/>
              <a:buChar char="•"/>
            </a:pPr>
            <a:r>
              <a:rPr lang="en-US" sz="3408">
                <a:solidFill>
                  <a:srgbClr val="FFFFFF"/>
                </a:solidFill>
                <a:latin typeface="Lato Bold"/>
              </a:rPr>
              <a:t>If not, were capital expenses paid in the month? </a:t>
            </a:r>
          </a:p>
          <a:p>
            <a:pPr>
              <a:lnSpc>
                <a:spcPts val="4772"/>
              </a:lnSpc>
            </a:pPr>
            <a:endParaRPr lang="en-US" sz="3408">
              <a:solidFill>
                <a:srgbClr val="FFFFFF"/>
              </a:solidFill>
              <a:latin typeface="Lato Bold"/>
            </a:endParaRP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-3027885" y="-25746"/>
            <a:ext cx="10287041" cy="10287000"/>
            <a:chOff x="0" y="0"/>
            <a:chExt cx="6350025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5525654" y="8297619"/>
            <a:ext cx="2175110" cy="1283315"/>
          </a:xfrm>
          <a:custGeom>
            <a:avLst/>
            <a:gdLst/>
            <a:ahLst/>
            <a:cxnLst/>
            <a:rect l="l" t="t" r="r" b="b"/>
            <a:pathLst>
              <a:path w="2175110" h="1283315">
                <a:moveTo>
                  <a:pt x="0" y="0"/>
                </a:moveTo>
                <a:lnTo>
                  <a:pt x="2175110" y="0"/>
                </a:lnTo>
                <a:lnTo>
                  <a:pt x="2175110" y="1283315"/>
                </a:lnTo>
                <a:lnTo>
                  <a:pt x="0" y="12833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801131" y="3056571"/>
            <a:ext cx="9308064" cy="206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8"/>
              </a:lnSpc>
            </a:pPr>
            <a:r>
              <a:rPr lang="en-US" sz="8219">
                <a:solidFill>
                  <a:srgbClr val="152A36"/>
                </a:solidFill>
                <a:latin typeface="League Spartan"/>
              </a:rPr>
              <a:t>CONTRIBUTION EXECUTED?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FED574-867E-55C7-9586-84A4172CB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42690"/>
            <a:ext cx="8383510" cy="10201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F123C0-3928-13FF-4468-417E09684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-1"/>
            <a:ext cx="8610600" cy="103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43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256494"/>
            <a:ext cx="9129834" cy="572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47299" lvl="1" indent="-523649">
              <a:lnSpc>
                <a:spcPts val="5481"/>
              </a:lnSpc>
              <a:buFont typeface="Arial"/>
              <a:buChar char="•"/>
            </a:pPr>
            <a:r>
              <a:rPr lang="en-US" sz="4850">
                <a:solidFill>
                  <a:srgbClr val="FFFFFF"/>
                </a:solidFill>
                <a:latin typeface="Lato Bold"/>
              </a:rPr>
              <a:t>Did the balance increase or decrease?   </a:t>
            </a:r>
          </a:p>
          <a:p>
            <a:pPr marL="1047299" lvl="1" indent="-523649">
              <a:lnSpc>
                <a:spcPts val="5481"/>
              </a:lnSpc>
              <a:buFont typeface="Arial"/>
              <a:buChar char="•"/>
            </a:pPr>
            <a:r>
              <a:rPr lang="en-US" sz="4850">
                <a:solidFill>
                  <a:srgbClr val="FFFFFF"/>
                </a:solidFill>
                <a:latin typeface="Lato Bold"/>
              </a:rPr>
              <a:t>Review and determine if Board action required on delinquent accounts. </a:t>
            </a:r>
          </a:p>
          <a:p>
            <a:pPr marL="1047299" lvl="1" indent="-523649">
              <a:lnSpc>
                <a:spcPts val="5481"/>
              </a:lnSpc>
              <a:buFont typeface="Arial"/>
              <a:buChar char="•"/>
            </a:pPr>
            <a:r>
              <a:rPr lang="en-US" sz="4850">
                <a:solidFill>
                  <a:srgbClr val="FFFFFF"/>
                </a:solidFill>
                <a:latin typeface="Lato Bold"/>
              </a:rPr>
              <a:t>Review legal team report. </a:t>
            </a:r>
          </a:p>
          <a:p>
            <a:pPr>
              <a:lnSpc>
                <a:spcPts val="5481"/>
              </a:lnSpc>
            </a:pPr>
            <a:endParaRPr lang="en-US" sz="4850">
              <a:solidFill>
                <a:srgbClr val="FFFFFF"/>
              </a:solidFill>
              <a:latin typeface="Lato Bold"/>
            </a:endParaRPr>
          </a:p>
          <a:p>
            <a:pPr algn="just">
              <a:lnSpc>
                <a:spcPts val="6662"/>
              </a:lnSpc>
            </a:pPr>
            <a:endParaRPr lang="en-US" sz="4850">
              <a:solidFill>
                <a:srgbClr val="FFFFFF"/>
              </a:solidFill>
              <a:latin typeface="Lato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2276523" y="-437562"/>
            <a:ext cx="8228260" cy="11850612"/>
            <a:chOff x="0" y="0"/>
            <a:chExt cx="2167114" cy="31211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7114" cy="3121149"/>
            </a:xfrm>
            <a:custGeom>
              <a:avLst/>
              <a:gdLst/>
              <a:ahLst/>
              <a:cxnLst/>
              <a:rect l="l" t="t" r="r" b="b"/>
              <a:pathLst>
                <a:path w="2167114" h="3121149">
                  <a:moveTo>
                    <a:pt x="0" y="0"/>
                  </a:moveTo>
                  <a:lnTo>
                    <a:pt x="2167114" y="0"/>
                  </a:lnTo>
                  <a:lnTo>
                    <a:pt x="2167114" y="3121149"/>
                  </a:lnTo>
                  <a:lnTo>
                    <a:pt x="0" y="31211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167114" cy="3130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81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790868"/>
            <a:ext cx="9129834" cy="262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72"/>
              </a:lnSpc>
            </a:pPr>
            <a:r>
              <a:rPr lang="en-US" sz="10603">
                <a:solidFill>
                  <a:srgbClr val="FFFFFF"/>
                </a:solidFill>
                <a:latin typeface="League Spartan"/>
              </a:rPr>
              <a:t>ACCOUNTS </a:t>
            </a:r>
            <a:r>
              <a:rPr lang="en-US" sz="10603">
                <a:solidFill>
                  <a:srgbClr val="152A36"/>
                </a:solidFill>
                <a:latin typeface="League Spartan"/>
              </a:rPr>
              <a:t>RECEIVABLE  </a:t>
            </a:r>
          </a:p>
        </p:txBody>
      </p:sp>
      <p:grpSp>
        <p:nvGrpSpPr>
          <p:cNvPr id="7" name="Group 7"/>
          <p:cNvGrpSpPr/>
          <p:nvPr/>
        </p:nvGrpSpPr>
        <p:grpSpPr>
          <a:xfrm rot="5735182">
            <a:off x="4694978" y="4250164"/>
            <a:ext cx="13914052" cy="1397921"/>
            <a:chOff x="0" y="0"/>
            <a:chExt cx="5075884" cy="5099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75884" cy="509965"/>
            </a:xfrm>
            <a:custGeom>
              <a:avLst/>
              <a:gdLst/>
              <a:ahLst/>
              <a:cxnLst/>
              <a:rect l="l" t="t" r="r" b="b"/>
              <a:pathLst>
                <a:path w="5075884" h="509965">
                  <a:moveTo>
                    <a:pt x="0" y="0"/>
                  </a:moveTo>
                  <a:lnTo>
                    <a:pt x="5075884" y="0"/>
                  </a:lnTo>
                  <a:lnTo>
                    <a:pt x="5075884" y="509965"/>
                  </a:lnTo>
                  <a:lnTo>
                    <a:pt x="0" y="509965"/>
                  </a:lnTo>
                  <a:close/>
                </a:path>
              </a:pathLst>
            </a:custGeom>
            <a:solidFill>
              <a:srgbClr val="152A36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652004" y="-437562"/>
            <a:ext cx="6635996" cy="11265949"/>
          </a:xfrm>
          <a:custGeom>
            <a:avLst/>
            <a:gdLst/>
            <a:ahLst/>
            <a:cxnLst/>
            <a:rect l="l" t="t" r="r" b="b"/>
            <a:pathLst>
              <a:path w="6635996" h="11265949">
                <a:moveTo>
                  <a:pt x="0" y="0"/>
                </a:moveTo>
                <a:lnTo>
                  <a:pt x="6635996" y="0"/>
                </a:lnTo>
                <a:lnTo>
                  <a:pt x="6635996" y="11265949"/>
                </a:lnTo>
                <a:lnTo>
                  <a:pt x="0" y="112659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407" r="-7740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525654" y="8297619"/>
            <a:ext cx="2175110" cy="1283315"/>
          </a:xfrm>
          <a:custGeom>
            <a:avLst/>
            <a:gdLst/>
            <a:ahLst/>
            <a:cxnLst/>
            <a:rect l="l" t="t" r="r" b="b"/>
            <a:pathLst>
              <a:path w="2175110" h="1283315">
                <a:moveTo>
                  <a:pt x="0" y="0"/>
                </a:moveTo>
                <a:lnTo>
                  <a:pt x="2175110" y="0"/>
                </a:lnTo>
                <a:lnTo>
                  <a:pt x="2175110" y="1283315"/>
                </a:lnTo>
                <a:lnTo>
                  <a:pt x="0" y="1283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92244-D853-60CC-C82A-DBDE2316B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" y="-114300"/>
            <a:ext cx="8496604" cy="1051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985BBA-FF95-AC53-B60F-EE69DF0BC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2539"/>
            <a:ext cx="8305800" cy="1035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52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97143">
            <a:off x="-559618" y="9392419"/>
            <a:ext cx="11089805" cy="2143722"/>
            <a:chOff x="0" y="0"/>
            <a:chExt cx="4045591" cy="7820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45591" cy="782036"/>
            </a:xfrm>
            <a:custGeom>
              <a:avLst/>
              <a:gdLst/>
              <a:ahLst/>
              <a:cxnLst/>
              <a:rect l="l" t="t" r="r" b="b"/>
              <a:pathLst>
                <a:path w="4045591" h="782036">
                  <a:moveTo>
                    <a:pt x="0" y="0"/>
                  </a:moveTo>
                  <a:lnTo>
                    <a:pt x="4045591" y="0"/>
                  </a:lnTo>
                  <a:lnTo>
                    <a:pt x="4045591" y="782036"/>
                  </a:lnTo>
                  <a:lnTo>
                    <a:pt x="0" y="782036"/>
                  </a:lnTo>
                  <a:close/>
                </a:path>
              </a:pathLst>
            </a:custGeom>
            <a:solidFill>
              <a:srgbClr val="152A36"/>
            </a:solidFill>
          </p:spPr>
        </p:sp>
      </p:grpSp>
      <p:grpSp>
        <p:nvGrpSpPr>
          <p:cNvPr id="4" name="Group 4"/>
          <p:cNvGrpSpPr/>
          <p:nvPr/>
        </p:nvGrpSpPr>
        <p:grpSpPr>
          <a:xfrm rot="697143">
            <a:off x="-922436" y="9215139"/>
            <a:ext cx="11089805" cy="2143722"/>
            <a:chOff x="0" y="0"/>
            <a:chExt cx="4045591" cy="7820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45591" cy="782036"/>
            </a:xfrm>
            <a:custGeom>
              <a:avLst/>
              <a:gdLst/>
              <a:ahLst/>
              <a:cxnLst/>
              <a:rect l="l" t="t" r="r" b="b"/>
              <a:pathLst>
                <a:path w="4045591" h="782036">
                  <a:moveTo>
                    <a:pt x="0" y="0"/>
                  </a:moveTo>
                  <a:lnTo>
                    <a:pt x="4045591" y="0"/>
                  </a:lnTo>
                  <a:lnTo>
                    <a:pt x="4045591" y="782036"/>
                  </a:lnTo>
                  <a:lnTo>
                    <a:pt x="0" y="782036"/>
                  </a:lnTo>
                  <a:close/>
                </a:path>
              </a:pathLst>
            </a:custGeom>
            <a:solidFill>
              <a:srgbClr val="152A3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1926159" y="0"/>
            <a:ext cx="9419307" cy="9927934"/>
          </a:xfrm>
          <a:custGeom>
            <a:avLst/>
            <a:gdLst/>
            <a:ahLst/>
            <a:cxnLst/>
            <a:rect l="l" t="t" r="r" b="b"/>
            <a:pathLst>
              <a:path w="9419307" h="9927934">
                <a:moveTo>
                  <a:pt x="0" y="0"/>
                </a:moveTo>
                <a:lnTo>
                  <a:pt x="9419307" y="0"/>
                </a:lnTo>
                <a:lnTo>
                  <a:pt x="9419307" y="9927934"/>
                </a:lnTo>
                <a:lnTo>
                  <a:pt x="0" y="9927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849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533904" y="4605304"/>
            <a:ext cx="9535385" cy="5322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3644" lvl="1" indent="-461822">
              <a:lnSpc>
                <a:spcPts val="4834"/>
              </a:lnSpc>
              <a:buFont typeface="Arial"/>
              <a:buChar char="•"/>
            </a:pPr>
            <a:r>
              <a:rPr lang="en-US" sz="4278">
                <a:solidFill>
                  <a:srgbClr val="FFFFFF"/>
                </a:solidFill>
                <a:latin typeface="Lato Bold"/>
              </a:rPr>
              <a:t>In the Reserve Equity section were the reserve transactions posted?   </a:t>
            </a:r>
          </a:p>
          <a:p>
            <a:pPr marL="923644" lvl="1" indent="-461822">
              <a:lnSpc>
                <a:spcPts val="4834"/>
              </a:lnSpc>
              <a:buFont typeface="Arial"/>
              <a:buChar char="•"/>
            </a:pPr>
            <a:r>
              <a:rPr lang="en-US" sz="4278">
                <a:solidFill>
                  <a:srgbClr val="FFFFFF"/>
                </a:solidFill>
                <a:latin typeface="Lato Bold"/>
              </a:rPr>
              <a:t>Is the reserve cash fund balance (total of all reserve accounts) at least 80% of the Reserve Study recommendation? </a:t>
            </a:r>
          </a:p>
          <a:p>
            <a:pPr>
              <a:lnSpc>
                <a:spcPts val="4382"/>
              </a:lnSpc>
            </a:pPr>
            <a:endParaRPr lang="en-US" sz="4278">
              <a:solidFill>
                <a:srgbClr val="FFFFFF"/>
              </a:solidFill>
              <a:latin typeface="Lato Bold"/>
            </a:endParaRPr>
          </a:p>
          <a:p>
            <a:pPr>
              <a:lnSpc>
                <a:spcPts val="4382"/>
              </a:lnSpc>
            </a:pPr>
            <a:endParaRPr lang="en-US" sz="4278">
              <a:solidFill>
                <a:srgbClr val="FFFFFF"/>
              </a:solidFill>
              <a:latin typeface="Lato Bold"/>
            </a:endParaRPr>
          </a:p>
          <a:p>
            <a:pPr>
              <a:lnSpc>
                <a:spcPts val="4382"/>
              </a:lnSpc>
            </a:pPr>
            <a:endParaRPr lang="en-US" sz="4278">
              <a:solidFill>
                <a:srgbClr val="FFFFFF"/>
              </a:solidFill>
              <a:latin typeface="Lato Bold"/>
            </a:endParaRPr>
          </a:p>
        </p:txBody>
      </p:sp>
      <p:grpSp>
        <p:nvGrpSpPr>
          <p:cNvPr id="8" name="Group 8"/>
          <p:cNvGrpSpPr/>
          <p:nvPr/>
        </p:nvGrpSpPr>
        <p:grpSpPr>
          <a:xfrm rot="697143">
            <a:off x="-713800" y="9215139"/>
            <a:ext cx="11089805" cy="2143722"/>
            <a:chOff x="0" y="0"/>
            <a:chExt cx="4045591" cy="7820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45591" cy="782036"/>
            </a:xfrm>
            <a:custGeom>
              <a:avLst/>
              <a:gdLst/>
              <a:ahLst/>
              <a:cxnLst/>
              <a:rect l="l" t="t" r="r" b="b"/>
              <a:pathLst>
                <a:path w="4045591" h="782036">
                  <a:moveTo>
                    <a:pt x="0" y="0"/>
                  </a:moveTo>
                  <a:lnTo>
                    <a:pt x="4045591" y="0"/>
                  </a:lnTo>
                  <a:lnTo>
                    <a:pt x="4045591" y="782036"/>
                  </a:lnTo>
                  <a:lnTo>
                    <a:pt x="0" y="782036"/>
                  </a:lnTo>
                  <a:close/>
                </a:path>
              </a:pathLst>
            </a:custGeom>
            <a:solidFill>
              <a:srgbClr val="152A36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5525654" y="8297619"/>
            <a:ext cx="2175110" cy="1283315"/>
          </a:xfrm>
          <a:custGeom>
            <a:avLst/>
            <a:gdLst/>
            <a:ahLst/>
            <a:cxnLst/>
            <a:rect l="l" t="t" r="r" b="b"/>
            <a:pathLst>
              <a:path w="2175110" h="1283315">
                <a:moveTo>
                  <a:pt x="0" y="0"/>
                </a:moveTo>
                <a:lnTo>
                  <a:pt x="2175110" y="0"/>
                </a:lnTo>
                <a:lnTo>
                  <a:pt x="2175110" y="1283315"/>
                </a:lnTo>
                <a:lnTo>
                  <a:pt x="0" y="1283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533904" y="1660086"/>
            <a:ext cx="6796742" cy="303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60"/>
              </a:lnSpc>
            </a:pPr>
            <a:r>
              <a:rPr lang="en-US" sz="11011">
                <a:solidFill>
                  <a:srgbClr val="FFFFFF"/>
                </a:solidFill>
                <a:latin typeface="League Spartan"/>
              </a:rPr>
              <a:t>RESERVE </a:t>
            </a:r>
          </a:p>
          <a:p>
            <a:pPr>
              <a:lnSpc>
                <a:spcPts val="12580"/>
              </a:lnSpc>
            </a:pPr>
            <a:r>
              <a:rPr lang="en-US" sz="13243">
                <a:solidFill>
                  <a:srgbClr val="152A36"/>
                </a:solidFill>
                <a:latin typeface="League Spartan"/>
              </a:rPr>
              <a:t>EQUITY</a:t>
            </a:r>
            <a:r>
              <a:rPr lang="en-US" sz="13243">
                <a:solidFill>
                  <a:srgbClr val="FFFFFF"/>
                </a:solidFill>
                <a:latin typeface="League Spartan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69993-6A6A-7E15-5A3E-F433F60E3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809" y="-114299"/>
            <a:ext cx="8470382" cy="1051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03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350</Words>
  <Application>Microsoft Office PowerPoint</Application>
  <PresentationFormat>Custom</PresentationFormat>
  <Paragraphs>46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Lato Heavy</vt:lpstr>
      <vt:lpstr>Calibri</vt:lpstr>
      <vt:lpstr>League Spartan</vt:lpstr>
      <vt:lpstr>Lato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Steps to Understanding the Monthly Financial Report</dc:title>
  <cp:lastModifiedBy>Mira Brown</cp:lastModifiedBy>
  <cp:revision>2</cp:revision>
  <dcterms:created xsi:type="dcterms:W3CDTF">2006-08-16T00:00:00Z</dcterms:created>
  <dcterms:modified xsi:type="dcterms:W3CDTF">2024-02-15T17:01:14Z</dcterms:modified>
  <dc:identifier>DAF8OaBnfzA</dc:identifier>
</cp:coreProperties>
</file>